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57" r:id="rId3"/>
    <p:sldId id="258" r:id="rId4"/>
    <p:sldId id="259" r:id="rId5"/>
    <p:sldId id="327" r:id="rId6"/>
    <p:sldId id="328" r:id="rId7"/>
    <p:sldId id="261" r:id="rId8"/>
    <p:sldId id="262" r:id="rId9"/>
    <p:sldId id="263" r:id="rId10"/>
    <p:sldId id="264" r:id="rId11"/>
    <p:sldId id="265" r:id="rId12"/>
    <p:sldId id="266" r:id="rId13"/>
    <p:sldId id="267" r:id="rId14"/>
    <p:sldId id="268" r:id="rId15"/>
    <p:sldId id="269" r:id="rId16"/>
    <p:sldId id="270" r:id="rId17"/>
    <p:sldId id="329" r:id="rId18"/>
    <p:sldId id="271" r:id="rId19"/>
    <p:sldId id="272" r:id="rId20"/>
    <p:sldId id="273" r:id="rId21"/>
    <p:sldId id="330" r:id="rId22"/>
    <p:sldId id="274" r:id="rId23"/>
    <p:sldId id="275" r:id="rId24"/>
    <p:sldId id="276" r:id="rId25"/>
    <p:sldId id="277" r:id="rId26"/>
    <p:sldId id="281" r:id="rId27"/>
    <p:sldId id="278" r:id="rId28"/>
    <p:sldId id="279" r:id="rId29"/>
    <p:sldId id="280" r:id="rId30"/>
    <p:sldId id="282" r:id="rId31"/>
    <p:sldId id="283" r:id="rId32"/>
    <p:sldId id="286" r:id="rId33"/>
    <p:sldId id="284" r:id="rId34"/>
    <p:sldId id="285" r:id="rId35"/>
    <p:sldId id="287" r:id="rId36"/>
    <p:sldId id="288" r:id="rId37"/>
    <p:sldId id="289" r:id="rId38"/>
    <p:sldId id="290" r:id="rId39"/>
    <p:sldId id="331" r:id="rId40"/>
    <p:sldId id="291" r:id="rId41"/>
    <p:sldId id="292" r:id="rId42"/>
    <p:sldId id="332" r:id="rId43"/>
    <p:sldId id="293" r:id="rId44"/>
    <p:sldId id="294" r:id="rId45"/>
    <p:sldId id="295" r:id="rId46"/>
    <p:sldId id="296" r:id="rId47"/>
    <p:sldId id="333" r:id="rId48"/>
    <p:sldId id="297" r:id="rId49"/>
    <p:sldId id="298" r:id="rId50"/>
    <p:sldId id="299" r:id="rId51"/>
    <p:sldId id="300" r:id="rId52"/>
    <p:sldId id="301" r:id="rId53"/>
    <p:sldId id="302" r:id="rId54"/>
    <p:sldId id="303" r:id="rId55"/>
    <p:sldId id="304" r:id="rId56"/>
    <p:sldId id="305" r:id="rId57"/>
    <p:sldId id="306" r:id="rId58"/>
    <p:sldId id="308" r:id="rId59"/>
    <p:sldId id="307" r:id="rId60"/>
    <p:sldId id="309" r:id="rId61"/>
    <p:sldId id="310" r:id="rId62"/>
    <p:sldId id="311" r:id="rId63"/>
    <p:sldId id="312" r:id="rId64"/>
    <p:sldId id="313" r:id="rId65"/>
    <p:sldId id="314" r:id="rId66"/>
    <p:sldId id="315" r:id="rId67"/>
    <p:sldId id="317" r:id="rId68"/>
    <p:sldId id="318" r:id="rId69"/>
    <p:sldId id="319" r:id="rId70"/>
    <p:sldId id="320" r:id="rId71"/>
    <p:sldId id="321" r:id="rId72"/>
    <p:sldId id="322" r:id="rId73"/>
    <p:sldId id="323" r:id="rId74"/>
    <p:sldId id="324" r:id="rId75"/>
    <p:sldId id="325" r:id="rId76"/>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8861" autoAdjust="0"/>
  </p:normalViewPr>
  <p:slideViewPr>
    <p:cSldViewPr>
      <p:cViewPr varScale="1">
        <p:scale>
          <a:sx n="67" d="100"/>
          <a:sy n="67" d="100"/>
        </p:scale>
        <p:origin x="190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A2645B6-BF7B-F481-706C-AB7E53F1C69E}"/>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kumimoji="1" sz="1200" b="0"/>
            </a:lvl1pPr>
          </a:lstStyle>
          <a:p>
            <a:pPr>
              <a:defRPr/>
            </a:pPr>
            <a:endParaRPr lang="en-US" altLang="zh-CN"/>
          </a:p>
        </p:txBody>
      </p:sp>
      <p:sp>
        <p:nvSpPr>
          <p:cNvPr id="135171" name="Rectangle 3">
            <a:extLst>
              <a:ext uri="{FF2B5EF4-FFF2-40B4-BE49-F238E27FC236}">
                <a16:creationId xmlns:a16="http://schemas.microsoft.com/office/drawing/2014/main" id="{3669E8F1-5AC4-D5A1-9218-6DC41564AF75}"/>
              </a:ext>
            </a:extLst>
          </p:cNvPr>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b="0"/>
            </a:lvl1pPr>
          </a:lstStyle>
          <a:p>
            <a:pPr>
              <a:defRPr/>
            </a:pPr>
            <a:endParaRPr lang="en-US" altLang="zh-CN"/>
          </a:p>
        </p:txBody>
      </p:sp>
      <p:sp>
        <p:nvSpPr>
          <p:cNvPr id="135172" name="Rectangle 4">
            <a:extLst>
              <a:ext uri="{FF2B5EF4-FFF2-40B4-BE49-F238E27FC236}">
                <a16:creationId xmlns:a16="http://schemas.microsoft.com/office/drawing/2014/main" id="{6EBE6BFC-ABB8-6D8B-450E-DEF76CF59B8A}"/>
              </a:ext>
            </a:extLst>
          </p:cNvPr>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kumimoji="1" sz="1200" b="0"/>
            </a:lvl1pPr>
          </a:lstStyle>
          <a:p>
            <a:pPr>
              <a:defRPr/>
            </a:pPr>
            <a:endParaRPr lang="en-US" altLang="zh-CN"/>
          </a:p>
        </p:txBody>
      </p:sp>
      <p:sp>
        <p:nvSpPr>
          <p:cNvPr id="135173" name="Rectangle 5">
            <a:extLst>
              <a:ext uri="{FF2B5EF4-FFF2-40B4-BE49-F238E27FC236}">
                <a16:creationId xmlns:a16="http://schemas.microsoft.com/office/drawing/2014/main" id="{319F9127-46CE-6788-D3EC-5BAD022804EC}"/>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b="0"/>
            </a:lvl1pPr>
          </a:lstStyle>
          <a:p>
            <a:fld id="{8CBAB072-9BB0-46B2-AE6E-91FC8832346B}"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A52E696-8B2A-37AC-B989-FDF4E8E25777}"/>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kumimoji="1" sz="1200" b="0"/>
            </a:lvl1pPr>
          </a:lstStyle>
          <a:p>
            <a:pPr>
              <a:defRPr/>
            </a:pPr>
            <a:endParaRPr lang="en-US" altLang="zh-CN"/>
          </a:p>
        </p:txBody>
      </p:sp>
      <p:sp>
        <p:nvSpPr>
          <p:cNvPr id="5123" name="Rectangle 3">
            <a:extLst>
              <a:ext uri="{FF2B5EF4-FFF2-40B4-BE49-F238E27FC236}">
                <a16:creationId xmlns:a16="http://schemas.microsoft.com/office/drawing/2014/main" id="{2131995E-7626-E2E6-0F5A-24925473BDC3}"/>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b="0"/>
            </a:lvl1pPr>
          </a:lstStyle>
          <a:p>
            <a:pPr>
              <a:defRPr/>
            </a:pPr>
            <a:endParaRPr lang="en-US" altLang="zh-CN"/>
          </a:p>
        </p:txBody>
      </p:sp>
      <p:sp>
        <p:nvSpPr>
          <p:cNvPr id="5124" name="Rectangle 4">
            <a:extLst>
              <a:ext uri="{FF2B5EF4-FFF2-40B4-BE49-F238E27FC236}">
                <a16:creationId xmlns:a16="http://schemas.microsoft.com/office/drawing/2014/main" id="{D721E25D-0CEF-D8C1-03AF-6A2431335024}"/>
              </a:ext>
            </a:extLst>
          </p:cNvPr>
          <p:cNvSpPr>
            <a:spLocks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26A1C132-8444-FD6D-ED87-8E222EE03E49}"/>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7CA6D690-680C-D0C5-A563-1D0F28E0C6E4}"/>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kumimoji="1" sz="1200" b="0"/>
            </a:lvl1pPr>
          </a:lstStyle>
          <a:p>
            <a:pPr>
              <a:defRPr/>
            </a:pPr>
            <a:endParaRPr lang="en-US" altLang="zh-CN"/>
          </a:p>
        </p:txBody>
      </p:sp>
      <p:sp>
        <p:nvSpPr>
          <p:cNvPr id="5127" name="Rectangle 7">
            <a:extLst>
              <a:ext uri="{FF2B5EF4-FFF2-40B4-BE49-F238E27FC236}">
                <a16:creationId xmlns:a16="http://schemas.microsoft.com/office/drawing/2014/main" id="{86FF3473-6D94-BA35-B6DE-C1AF92E5EB78}"/>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b="0"/>
            </a:lvl1pPr>
          </a:lstStyle>
          <a:p>
            <a:fld id="{0C4E97D1-408B-41F8-A21D-E5EB6404BF70}"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B8D84770-9D9B-12AE-1D97-4296D5AD5C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78E4A2A6-301E-46B0-B9DD-E4606BA7C4DD}" type="slidenum">
              <a:rPr lang="en-US" altLang="zh-CN" sz="1200" b="0"/>
              <a:pPr/>
              <a:t>3</a:t>
            </a:fld>
            <a:endParaRPr lang="en-US" altLang="zh-CN" sz="1200" b="0"/>
          </a:p>
        </p:txBody>
      </p:sp>
      <p:sp>
        <p:nvSpPr>
          <p:cNvPr id="9218" name="Rectangle 2">
            <a:extLst>
              <a:ext uri="{FF2B5EF4-FFF2-40B4-BE49-F238E27FC236}">
                <a16:creationId xmlns:a16="http://schemas.microsoft.com/office/drawing/2014/main" id="{11212823-7F6D-C1DE-4325-B6A58075098F}"/>
              </a:ext>
            </a:extLst>
          </p:cNvPr>
          <p:cNvSpPr>
            <a:spLocks noChangeArrowheads="1" noTextEdit="1"/>
          </p:cNvSpPr>
          <p:nvPr>
            <p:ph type="sldImg" idx="4294967295"/>
          </p:nvPr>
        </p:nvSpPr>
        <p:spPr>
          <a:ln/>
        </p:spPr>
      </p:sp>
      <p:sp>
        <p:nvSpPr>
          <p:cNvPr id="9219" name="Rectangle 3">
            <a:extLst>
              <a:ext uri="{FF2B5EF4-FFF2-40B4-BE49-F238E27FC236}">
                <a16:creationId xmlns:a16="http://schemas.microsoft.com/office/drawing/2014/main" id="{230DE6BB-F03B-AA78-3513-937E08336642}"/>
              </a:ext>
            </a:extLst>
          </p:cNvPr>
          <p:cNvSpPr>
            <a:spLocks noGrp="1" noChangeArrowheads="1"/>
          </p:cNvSpPr>
          <p:nvPr>
            <p:ph type="body" idx="4294967295"/>
          </p:nvPr>
        </p:nvSpPr>
        <p:spPr/>
        <p:txBody>
          <a:bodyPr>
            <a:prstTxWarp prst="textNoShape">
              <a:avLst/>
            </a:prstTxWarp>
          </a:bodyPr>
          <a:lstStyle/>
          <a:p>
            <a:pPr eaLnBrk="1" hangingPunct="1">
              <a:spcBef>
                <a:spcPct val="20000"/>
              </a:spcBef>
            </a:pPr>
            <a:r>
              <a:rPr lang="en-US" altLang="zh-CN"/>
              <a:t>   </a:t>
            </a:r>
            <a:r>
              <a:rPr lang="zh-CN" altLang="en-US"/>
              <a:t>理解用户的需要是产生适当设计的重要前提</a:t>
            </a:r>
            <a:r>
              <a:rPr lang="en-US" altLang="zh-CN"/>
              <a:t>:</a:t>
            </a:r>
          </a:p>
          <a:p>
            <a:pPr lvl="2" eaLnBrk="1" hangingPunct="1">
              <a:lnSpc>
                <a:spcPct val="120000"/>
              </a:lnSpc>
            </a:pPr>
            <a:r>
              <a:rPr lang="zh-CN" altLang="en-US"/>
              <a:t>只有清除了用户的需要，才能做出合适的设计决策，排除不可用的设计选择</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081E5AA3-BABD-1ADB-E989-884BFE2C3F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AF3EE2FA-A97C-44C9-9559-E1AC955330CC}" type="slidenum">
              <a:rPr lang="en-US" altLang="zh-CN" sz="1200" b="0"/>
              <a:pPr/>
              <a:t>5</a:t>
            </a:fld>
            <a:endParaRPr lang="en-US" altLang="zh-CN" sz="1200" b="0"/>
          </a:p>
        </p:txBody>
      </p:sp>
      <p:sp>
        <p:nvSpPr>
          <p:cNvPr id="12290" name="Rectangle 2">
            <a:extLst>
              <a:ext uri="{FF2B5EF4-FFF2-40B4-BE49-F238E27FC236}">
                <a16:creationId xmlns:a16="http://schemas.microsoft.com/office/drawing/2014/main" id="{2D7B69A7-E4BE-E172-4709-301A1556FD13}"/>
              </a:ext>
            </a:extLst>
          </p:cNvPr>
          <p:cNvSpPr>
            <a:spLocks noChangeArrowheads="1" noTextEdit="1"/>
          </p:cNvSpPr>
          <p:nvPr>
            <p:ph type="sldImg" idx="4294967295"/>
          </p:nvPr>
        </p:nvSpPr>
        <p:spPr>
          <a:ln/>
        </p:spPr>
      </p:sp>
      <p:sp>
        <p:nvSpPr>
          <p:cNvPr id="12291" name="Rectangle 3">
            <a:extLst>
              <a:ext uri="{FF2B5EF4-FFF2-40B4-BE49-F238E27FC236}">
                <a16:creationId xmlns:a16="http://schemas.microsoft.com/office/drawing/2014/main" id="{C8B29E6C-21DB-D138-F461-DBE95D8ACF27}"/>
              </a:ext>
            </a:extLst>
          </p:cNvPr>
          <p:cNvSpPr>
            <a:spLocks noGrp="1" noChangeArrowheads="1"/>
          </p:cNvSpPr>
          <p:nvPr>
            <p:ph type="body" idx="4294967295"/>
          </p:nvPr>
        </p:nvSpPr>
        <p:spPr/>
        <p:txBody>
          <a:bodyPr>
            <a:prstTxWarp prst="textNoShape">
              <a:avLst/>
            </a:prstTxWarp>
          </a:bodyPr>
          <a:lstStyle/>
          <a:p>
            <a:pPr eaLnBrk="1" hangingPunct="1"/>
            <a:r>
              <a:rPr lang="zh-CN" altLang="en-US"/>
              <a:t>问题怎么来的呢？？？</a:t>
            </a:r>
          </a:p>
          <a:p>
            <a:pPr lvl="1" eaLnBrk="1" hangingPunct="1"/>
            <a:r>
              <a:rPr lang="zh-CN" altLang="en-US"/>
              <a:t>简单说，当想要做某事（</a:t>
            </a:r>
            <a:r>
              <a:rPr lang="en-US" altLang="zh-CN"/>
              <a:t>what to do</a:t>
            </a:r>
            <a:r>
              <a:rPr lang="zh-CN" altLang="en-US"/>
              <a:t>）又不知怎么做时，就有了问题</a:t>
            </a:r>
          </a:p>
          <a:p>
            <a:pPr lvl="2" eaLnBrk="1" hangingPunct="1"/>
            <a:r>
              <a:rPr lang="zh-CN" altLang="en-US"/>
              <a:t>例如：人</a:t>
            </a:r>
            <a:r>
              <a:rPr lang="en-US" altLang="zh-CN"/>
              <a:t>(M)</a:t>
            </a:r>
            <a:r>
              <a:rPr lang="zh-CN" altLang="en-US"/>
              <a:t>、狼</a:t>
            </a:r>
            <a:r>
              <a:rPr lang="en-US" altLang="zh-CN"/>
              <a:t>(W)</a:t>
            </a:r>
            <a:r>
              <a:rPr lang="zh-CN" altLang="en-US"/>
              <a:t>、羊</a:t>
            </a:r>
            <a:r>
              <a:rPr lang="en-US" altLang="zh-CN"/>
              <a:t>(G)</a:t>
            </a:r>
            <a:r>
              <a:rPr lang="zh-CN" altLang="en-US"/>
              <a:t>、白菜</a:t>
            </a:r>
            <a:r>
              <a:rPr lang="en-US" altLang="zh-CN"/>
              <a:t>(C)</a:t>
            </a:r>
            <a:r>
              <a:rPr lang="zh-CN" altLang="en-US"/>
              <a:t>如何过河？</a:t>
            </a:r>
          </a:p>
          <a:p>
            <a:pPr lvl="2" eaLnBrk="1" hangingPunct="1"/>
            <a:r>
              <a:rPr lang="zh-CN" altLang="en-US"/>
              <a:t>有人希望马上过河，就有可能走错路，甚至失败</a:t>
            </a:r>
          </a:p>
          <a:p>
            <a:pPr lvl="2" eaLnBrk="1" hangingPunct="1"/>
            <a:r>
              <a:rPr lang="zh-CN" altLang="en-US"/>
              <a:t>在考虑</a:t>
            </a:r>
            <a:r>
              <a:rPr lang="en-US" altLang="zh-CN"/>
              <a:t>how to do</a:t>
            </a:r>
            <a:r>
              <a:rPr lang="zh-CN" altLang="en-US"/>
              <a:t>之前，须理解与</a:t>
            </a:r>
            <a:r>
              <a:rPr lang="en-US" altLang="zh-CN"/>
              <a:t>what to do</a:t>
            </a:r>
            <a:r>
              <a:rPr lang="zh-CN" altLang="en-US"/>
              <a:t>相关的所有信息</a:t>
            </a:r>
          </a:p>
          <a:p>
            <a:pPr lvl="1" eaLnBrk="1" hangingPunct="1"/>
            <a:r>
              <a:rPr lang="zh-CN" altLang="en-US"/>
              <a:t>因此，问题即与决定</a:t>
            </a:r>
            <a:r>
              <a:rPr lang="en-US" altLang="zh-CN"/>
              <a:t>what to do</a:t>
            </a:r>
            <a:r>
              <a:rPr lang="zh-CN" altLang="en-US"/>
              <a:t>相关的所有信息</a:t>
            </a:r>
          </a:p>
          <a:p>
            <a:pPr lvl="2" eaLnBrk="1" hangingPunct="1"/>
            <a:r>
              <a:rPr lang="zh-CN" altLang="en-US"/>
              <a:t>问题由哪些对象组成，对象所有可能的状态等等</a:t>
            </a:r>
          </a:p>
          <a:p>
            <a:pPr lvl="2" eaLnBrk="1" hangingPunct="1"/>
            <a:r>
              <a:rPr lang="zh-CN" altLang="en-US"/>
              <a:t>所有可能从一个状态转换为另一个状态的操作</a:t>
            </a:r>
          </a:p>
          <a:p>
            <a:pPr lvl="2" eaLnBrk="1" hangingPunct="1"/>
            <a:r>
              <a:rPr lang="zh-CN" altLang="en-US"/>
              <a:t>所需达到的目标，由一个或几个特殊的问题状态组成</a:t>
            </a:r>
          </a:p>
          <a:p>
            <a:pPr lvl="2" eaLnBrk="1" hangingPunct="1"/>
            <a:r>
              <a:rPr lang="zh-CN" altLang="en-US"/>
              <a:t>例如，</a:t>
            </a:r>
            <a:r>
              <a:rPr lang="en-US" altLang="zh-CN"/>
              <a:t>S = {M, W, G, C}</a:t>
            </a:r>
            <a:r>
              <a:rPr lang="zh-CN" altLang="en-US"/>
              <a:t>的状态由其所有的子集组成</a:t>
            </a:r>
            <a:r>
              <a:rPr lang="en-US" altLang="zh-CN"/>
              <a:t>(2</a:t>
            </a:r>
            <a:r>
              <a:rPr lang="en-US" altLang="zh-CN" baseline="30000"/>
              <a:t>4</a:t>
            </a:r>
            <a:r>
              <a:rPr lang="zh-CN" altLang="en-US"/>
              <a:t>个</a:t>
            </a:r>
            <a:r>
              <a:rPr lang="en-US" altLang="zh-CN"/>
              <a:t>)</a:t>
            </a:r>
          </a:p>
          <a:p>
            <a:pPr lvl="2" eaLnBrk="1" hangingPunct="1"/>
            <a:r>
              <a:rPr lang="en-US" altLang="zh-CN"/>
              <a:t>	</a:t>
            </a:r>
            <a:r>
              <a:rPr lang="zh-CN" altLang="en-US"/>
              <a:t>可能的操作为人每次可带一个东西过河</a:t>
            </a:r>
          </a:p>
          <a:p>
            <a:pPr lvl="2" eaLnBrk="1" hangingPunct="1"/>
            <a:r>
              <a:rPr lang="zh-CN" altLang="en-US"/>
              <a:t>	对操作的限制为若无人，狼将吃羊，同样羊将吃白菜</a:t>
            </a:r>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C043F6F2-03D4-33B4-6F29-E59368E67B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CB77181-AA7B-4E2C-90A8-8B8078A1C7BC}" type="slidenum">
              <a:rPr lang="en-US" altLang="zh-CN" sz="1200" b="0"/>
              <a:pPr/>
              <a:t>7</a:t>
            </a:fld>
            <a:endParaRPr lang="en-US" altLang="zh-CN" sz="1200" b="0"/>
          </a:p>
        </p:txBody>
      </p:sp>
      <p:sp>
        <p:nvSpPr>
          <p:cNvPr id="15362" name="Rectangle 2">
            <a:extLst>
              <a:ext uri="{FF2B5EF4-FFF2-40B4-BE49-F238E27FC236}">
                <a16:creationId xmlns:a16="http://schemas.microsoft.com/office/drawing/2014/main" id="{7859B803-DEBD-0ABA-6762-7084D99FF502}"/>
              </a:ext>
            </a:extLst>
          </p:cNvPr>
          <p:cNvSpPr>
            <a:spLocks noChangeArrowheads="1" noTextEdit="1"/>
          </p:cNvSpPr>
          <p:nvPr>
            <p:ph type="sldImg" idx="4294967295"/>
          </p:nvPr>
        </p:nvSpPr>
        <p:spPr>
          <a:ln/>
        </p:spPr>
      </p:sp>
      <p:sp>
        <p:nvSpPr>
          <p:cNvPr id="15363" name="Rectangle 3">
            <a:extLst>
              <a:ext uri="{FF2B5EF4-FFF2-40B4-BE49-F238E27FC236}">
                <a16:creationId xmlns:a16="http://schemas.microsoft.com/office/drawing/2014/main" id="{7581731B-3009-C2AE-A286-EB00648FD860}"/>
              </a:ext>
            </a:extLst>
          </p:cNvPr>
          <p:cNvSpPr>
            <a:spLocks noGrp="1" noChangeArrowheads="1"/>
          </p:cNvSpPr>
          <p:nvPr>
            <p:ph type="body" idx="4294967295"/>
          </p:nvPr>
        </p:nvSpPr>
        <p:spPr/>
        <p:txBody>
          <a:bodyPr>
            <a:prstTxWarp prst="textNoShape">
              <a:avLst/>
            </a:prstTxWarp>
          </a:bodyPr>
          <a:lstStyle/>
          <a:p>
            <a:pPr eaLnBrk="1" hangingPunct="1"/>
            <a:r>
              <a:rPr lang="zh-CN" altLang="en-US"/>
              <a:t>例如：设计者利用设计规则在许多候选方案中做出决策</a:t>
            </a:r>
          </a:p>
          <a:p>
            <a:pPr eaLnBrk="1" hangingPunct="1"/>
            <a:endParaRPr lang="zh-CN" altLang="en-US"/>
          </a:p>
          <a:p>
            <a:pPr eaLnBrk="1" hangingPunct="1"/>
            <a:r>
              <a:rPr lang="zh-CN" altLang="en-US"/>
              <a:t>          候选方案很多，哪些更接近设计目标，靠设计规则或设计原理的制度</a:t>
            </a:r>
          </a:p>
          <a:p>
            <a:pPr eaLnBrk="1" hangingPunct="1"/>
            <a:endParaRPr lang="zh-CN" altLang="en-US"/>
          </a:p>
          <a:p>
            <a:pPr eaLnBrk="1" hangingPunct="1"/>
            <a:r>
              <a:rPr lang="zh-CN" altLang="en-US"/>
              <a:t>问题求解的关键是理解问题空间</a:t>
            </a:r>
          </a:p>
          <a:p>
            <a:pPr eaLnBrk="1" hangingPunct="1"/>
            <a:r>
              <a:rPr lang="zh-CN" altLang="en-US"/>
              <a:t> </a:t>
            </a:r>
          </a:p>
          <a:p>
            <a:pPr eaLnBrk="1" hangingPunct="1"/>
            <a:r>
              <a:rPr lang="zh-CN" altLang="en-US"/>
              <a:t>          所有的状态，初始状态、目标状态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D1AFD853-05AC-9B98-6D80-62A6642FC81E}"/>
              </a:ext>
            </a:extLst>
          </p:cNvPr>
          <p:cNvSpPr>
            <a:spLocks noChangeArrowheads="1" noTextEdit="1"/>
          </p:cNvSpPr>
          <p:nvPr>
            <p:ph type="sldImg" idx="4294967295"/>
          </p:nvPr>
        </p:nvSpPr>
        <p:spPr>
          <a:ln/>
        </p:spPr>
      </p:sp>
      <p:sp>
        <p:nvSpPr>
          <p:cNvPr id="40962" name="文本占位符 2">
            <a:extLst>
              <a:ext uri="{FF2B5EF4-FFF2-40B4-BE49-F238E27FC236}">
                <a16:creationId xmlns:a16="http://schemas.microsoft.com/office/drawing/2014/main" id="{DDA490EA-C387-E61A-0606-E614C2958444}"/>
              </a:ext>
            </a:extLst>
          </p:cNvPr>
          <p:cNvSpPr>
            <a:spLocks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07137D10-C8DF-F290-835F-D87E03CF73DD}"/>
              </a:ext>
            </a:extLst>
          </p:cNvPr>
          <p:cNvSpPr>
            <a:spLocks noChangeShapeType="1"/>
          </p:cNvSpPr>
          <p:nvPr/>
        </p:nvSpPr>
        <p:spPr bwMode="auto">
          <a:xfrm>
            <a:off x="533400" y="457200"/>
            <a:ext cx="7924800" cy="0"/>
          </a:xfrm>
          <a:prstGeom prst="line">
            <a:avLst/>
          </a:prstGeom>
          <a:noFill/>
          <a:ln w="19050">
            <a:solidFill>
              <a:schemeClr val="accent2"/>
            </a:solidFill>
            <a:round/>
          </a:ln>
          <a:effectLst/>
        </p:spPr>
        <p:txBody>
          <a:bodyPr/>
          <a:lstStyle/>
          <a:p>
            <a:pPr>
              <a:buFontTx/>
              <a:buNone/>
              <a:defRPr/>
            </a:pPr>
            <a:endParaRPr kumimoji="1" lang="zh-CN" altLang="en-US"/>
          </a:p>
        </p:txBody>
      </p:sp>
      <p:graphicFrame>
        <p:nvGraphicFramePr>
          <p:cNvPr id="3" name="Object 11">
            <a:extLst>
              <a:ext uri="{FF2B5EF4-FFF2-40B4-BE49-F238E27FC236}">
                <a16:creationId xmlns:a16="http://schemas.microsoft.com/office/drawing/2014/main" id="{E8897A98-B7B4-3485-1BA0-16F57C288F26}"/>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2051" name="Object 11">
                        <a:extLst>
                          <a:ext uri="{FF2B5EF4-FFF2-40B4-BE49-F238E27FC236}">
                            <a16:creationId xmlns:a16="http://schemas.microsoft.com/office/drawing/2014/main" id="{B314F8A6-8553-65B7-3B25-DC4121D3AC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AE67BA8C-AFF5-65C8-C891-475B0734B161}"/>
              </a:ext>
            </a:extLst>
          </p:cNvPr>
          <p:cNvSpPr txBox="1">
            <a:spLocks noChangeArrowheads="1"/>
          </p:cNvSpPr>
          <p:nvPr/>
        </p:nvSpPr>
        <p:spPr bwMode="auto">
          <a:xfrm>
            <a:off x="2667000" y="4038600"/>
            <a:ext cx="2743200" cy="396875"/>
          </a:xfrm>
          <a:prstGeom prst="rect">
            <a:avLst/>
          </a:prstGeom>
          <a:noFill/>
          <a:ln w="9525">
            <a:noFill/>
            <a:miter lim="800000"/>
          </a:ln>
          <a:effectLst/>
        </p:spPr>
        <p:txBody>
          <a:bodyPr>
            <a:spAutoFit/>
          </a:bodyPr>
          <a:lstStyle/>
          <a:p>
            <a:pPr>
              <a:buFontTx/>
              <a:buNone/>
              <a:defRPr/>
            </a:pPr>
            <a:r>
              <a:rPr kumimoji="1" lang="zh-CN" altLang="en-US" sz="2000" b="0">
                <a:ea typeface="华文行楷" panose="02010800040101010101" pitchFamily="2" charset="-122"/>
              </a:rPr>
              <a:t>信息学院计算机科学系</a:t>
            </a:r>
          </a:p>
        </p:txBody>
      </p:sp>
      <p:sp>
        <p:nvSpPr>
          <p:cNvPr id="5" name="Text Box 13">
            <a:extLst>
              <a:ext uri="{FF2B5EF4-FFF2-40B4-BE49-F238E27FC236}">
                <a16:creationId xmlns:a16="http://schemas.microsoft.com/office/drawing/2014/main" id="{E0D7D033-A6CD-7BD6-D01A-56B73762CF26}"/>
              </a:ext>
            </a:extLst>
          </p:cNvPr>
          <p:cNvSpPr txBox="1">
            <a:spLocks noChangeArrowheads="1"/>
          </p:cNvSpPr>
          <p:nvPr/>
        </p:nvSpPr>
        <p:spPr bwMode="auto">
          <a:xfrm>
            <a:off x="1828800" y="3535363"/>
            <a:ext cx="1606550" cy="519112"/>
          </a:xfrm>
          <a:prstGeom prst="rect">
            <a:avLst/>
          </a:prstGeom>
          <a:noFill/>
          <a:ln w="9525">
            <a:noFill/>
            <a:miter lim="800000"/>
          </a:ln>
          <a:effectLst/>
        </p:spPr>
        <p:txBody>
          <a:bodyPr wrap="none">
            <a:spAutoFit/>
          </a:bodyPr>
          <a:lstStyle/>
          <a:p>
            <a:pPr>
              <a:buFontTx/>
              <a:buNone/>
              <a:defRPr/>
            </a:pPr>
            <a:r>
              <a:rPr kumimoji="1" lang="zh-CN" altLang="en-US" sz="2800" b="0">
                <a:ea typeface="华文行楷" panose="02010800040101010101" pitchFamily="2" charset="-122"/>
              </a:rPr>
              <a:t>西北大学</a:t>
            </a:r>
          </a:p>
        </p:txBody>
      </p:sp>
      <p:sp>
        <p:nvSpPr>
          <p:cNvPr id="6" name="Line 14">
            <a:extLst>
              <a:ext uri="{FF2B5EF4-FFF2-40B4-BE49-F238E27FC236}">
                <a16:creationId xmlns:a16="http://schemas.microsoft.com/office/drawing/2014/main" id="{B424DEBA-798A-53A7-5D05-CC92439524BE}"/>
              </a:ext>
            </a:extLst>
          </p:cNvPr>
          <p:cNvSpPr>
            <a:spLocks noChangeShapeType="1"/>
          </p:cNvSpPr>
          <p:nvPr/>
        </p:nvSpPr>
        <p:spPr bwMode="auto">
          <a:xfrm>
            <a:off x="3124200" y="2286000"/>
            <a:ext cx="52578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7" name="Line 15">
            <a:extLst>
              <a:ext uri="{FF2B5EF4-FFF2-40B4-BE49-F238E27FC236}">
                <a16:creationId xmlns:a16="http://schemas.microsoft.com/office/drawing/2014/main" id="{77C72C55-4147-CCB8-7FBC-8E47D5BFA21C}"/>
              </a:ext>
            </a:extLst>
          </p:cNvPr>
          <p:cNvSpPr>
            <a:spLocks noChangeShapeType="1"/>
          </p:cNvSpPr>
          <p:nvPr/>
        </p:nvSpPr>
        <p:spPr bwMode="auto">
          <a:xfrm>
            <a:off x="3124200" y="4724400"/>
            <a:ext cx="52578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8" name="Text Box 17">
            <a:extLst>
              <a:ext uri="{FF2B5EF4-FFF2-40B4-BE49-F238E27FC236}">
                <a16:creationId xmlns:a16="http://schemas.microsoft.com/office/drawing/2014/main" id="{221B7B10-B63F-0DAF-A15C-00A840728047}"/>
              </a:ext>
            </a:extLst>
          </p:cNvPr>
          <p:cNvSpPr txBox="1">
            <a:spLocks noChangeArrowheads="1"/>
          </p:cNvSpPr>
          <p:nvPr/>
        </p:nvSpPr>
        <p:spPr bwMode="auto">
          <a:xfrm>
            <a:off x="5435600" y="2636838"/>
            <a:ext cx="2981325" cy="1495425"/>
          </a:xfrm>
          <a:prstGeom prst="rect">
            <a:avLst/>
          </a:prstGeom>
          <a:noFill/>
          <a:ln w="9525">
            <a:noFill/>
            <a:miter lim="800000"/>
          </a:ln>
          <a:effectLst/>
        </p:spPr>
        <p:txBody>
          <a:bodyPr wrap="none">
            <a:spAutoFit/>
          </a:bodyPr>
          <a:lstStyle/>
          <a:p>
            <a:pPr>
              <a:buFontTx/>
              <a:buNone/>
              <a:defRPr/>
            </a:pPr>
            <a:r>
              <a:rPr kumimoji="1" lang="zh-CN" altLang="en-US" sz="2800" b="0">
                <a:latin typeface="华文新魏" panose="02010800040101010101" pitchFamily="2" charset="-122"/>
                <a:ea typeface="华文新魏" panose="02010800040101010101" pitchFamily="2" charset="-122"/>
              </a:rPr>
              <a:t>华庆一   教授</a:t>
            </a:r>
          </a:p>
          <a:p>
            <a:pPr>
              <a:buFontTx/>
              <a:buNone/>
              <a:defRPr/>
            </a:pPr>
            <a:endParaRPr kumimoji="1" lang="zh-CN" altLang="en-US" sz="2800" b="0">
              <a:latin typeface="华文新魏" panose="02010800040101010101" pitchFamily="2" charset="-122"/>
              <a:ea typeface="华文新魏" panose="02010800040101010101" pitchFamily="2" charset="-122"/>
            </a:endParaRPr>
          </a:p>
          <a:p>
            <a:pPr>
              <a:buFontTx/>
              <a:buNone/>
              <a:defRPr/>
            </a:pPr>
            <a:r>
              <a:rPr kumimoji="1" lang="en-US" altLang="zh-CN" sz="1800" b="0">
                <a:latin typeface="Arial" panose="020B0604020202020204" pitchFamily="34" charset="0"/>
              </a:rPr>
              <a:t>Tel:      13772487087 (M)</a:t>
            </a:r>
          </a:p>
          <a:p>
            <a:pPr>
              <a:buFontTx/>
              <a:buNone/>
              <a:defRPr/>
            </a:pPr>
            <a:r>
              <a:rPr kumimoji="1" lang="en-US" altLang="zh-CN" sz="1800" b="0">
                <a:latin typeface="Arial" panose="020B0604020202020204" pitchFamily="34" charset="0"/>
              </a:rPr>
              <a:t>E-Mail: huaqy@nwu.edu.cn</a:t>
            </a:r>
          </a:p>
        </p:txBody>
      </p:sp>
      <p:sp>
        <p:nvSpPr>
          <p:cNvPr id="291842" name="Rectangle 2"/>
          <p:cNvSpPr>
            <a:spLocks noGrp="1" noChangeArrowheads="1"/>
          </p:cNvSpPr>
          <p:nvPr>
            <p:ph type="subTitle" idx="1"/>
          </p:nvPr>
        </p:nvSpPr>
        <p:spPr>
          <a:xfrm>
            <a:off x="3200400" y="5029200"/>
            <a:ext cx="5181600" cy="609600"/>
          </a:xfrm>
        </p:spPr>
        <p:txBody>
          <a:bodyPr/>
          <a:lstStyle>
            <a:lvl1pPr marL="0" indent="0" algn="ctr">
              <a:buFontTx/>
              <a:buNone/>
              <a:defRPr sz="2400"/>
            </a:lvl1pPr>
          </a:lstStyle>
          <a:p>
            <a:r>
              <a:rPr lang="zh-CN" altLang="en-US" noProof="1"/>
              <a:t>单击此处编辑母版副标题样式</a:t>
            </a:r>
          </a:p>
        </p:txBody>
      </p:sp>
      <p:sp>
        <p:nvSpPr>
          <p:cNvPr id="291843" name="Rectangle 3"/>
          <p:cNvSpPr>
            <a:spLocks noGrp="1" noChangeArrowheads="1"/>
          </p:cNvSpPr>
          <p:nvPr>
            <p:ph type="ctrTitle"/>
          </p:nvPr>
        </p:nvSpPr>
        <p:spPr>
          <a:xfrm>
            <a:off x="609600" y="762000"/>
            <a:ext cx="7772400" cy="1143000"/>
          </a:xfrm>
        </p:spPr>
        <p:txBody>
          <a:bodyPr/>
          <a:lstStyle>
            <a:lvl1pPr>
              <a:defRPr sz="4000"/>
            </a:lvl1pPr>
          </a:lstStyle>
          <a:p>
            <a:r>
              <a:rPr lang="zh-CN" altLang="en-US" noProof="1"/>
              <a:t>单击此处编辑母版标题样式</a:t>
            </a:r>
          </a:p>
        </p:txBody>
      </p:sp>
    </p:spTree>
    <p:extLst>
      <p:ext uri="{BB962C8B-B14F-4D97-AF65-F5344CB8AC3E}">
        <p14:creationId xmlns:p14="http://schemas.microsoft.com/office/powerpoint/2010/main" val="98001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C0B90A81-A969-668A-0318-AFC26F593894}"/>
              </a:ext>
            </a:extLst>
          </p:cNvPr>
          <p:cNvSpPr>
            <a:spLocks noGrp="1" noChangeArrowheads="1"/>
          </p:cNvSpPr>
          <p:nvPr>
            <p:ph type="sldNum" sz="quarter" idx="10"/>
          </p:nvPr>
        </p:nvSpPr>
        <p:spPr>
          <a:ln/>
        </p:spPr>
        <p:txBody>
          <a:bodyPr/>
          <a:lstStyle>
            <a:lvl1pPr>
              <a:defRPr/>
            </a:lvl1pPr>
          </a:lstStyle>
          <a:p>
            <a:fld id="{3AD4D687-582D-4B29-B817-D7A7E08A0851}" type="slidenum">
              <a:rPr lang="en-US" altLang="zh-CN"/>
              <a:pPr/>
              <a:t>‹#›</a:t>
            </a:fld>
            <a:endParaRPr lang="en-US" altLang="zh-CN"/>
          </a:p>
        </p:txBody>
      </p:sp>
    </p:spTree>
    <p:extLst>
      <p:ext uri="{BB962C8B-B14F-4D97-AF65-F5344CB8AC3E}">
        <p14:creationId xmlns:p14="http://schemas.microsoft.com/office/powerpoint/2010/main" val="255062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EF06FC4B-C2B8-889C-D0F1-4A33B5BABF47}"/>
              </a:ext>
            </a:extLst>
          </p:cNvPr>
          <p:cNvSpPr>
            <a:spLocks noGrp="1" noChangeArrowheads="1"/>
          </p:cNvSpPr>
          <p:nvPr>
            <p:ph type="sldNum" sz="quarter" idx="10"/>
          </p:nvPr>
        </p:nvSpPr>
        <p:spPr>
          <a:ln/>
        </p:spPr>
        <p:txBody>
          <a:bodyPr/>
          <a:lstStyle>
            <a:lvl1pPr>
              <a:defRPr/>
            </a:lvl1pPr>
          </a:lstStyle>
          <a:p>
            <a:fld id="{C7C53CD9-23B0-4866-8751-DF0A4FD32344}" type="slidenum">
              <a:rPr lang="en-US" altLang="zh-CN"/>
              <a:pPr/>
              <a:t>‹#›</a:t>
            </a:fld>
            <a:endParaRPr lang="en-US" altLang="zh-CN"/>
          </a:p>
        </p:txBody>
      </p:sp>
    </p:spTree>
    <p:extLst>
      <p:ext uri="{BB962C8B-B14F-4D97-AF65-F5344CB8AC3E}">
        <p14:creationId xmlns:p14="http://schemas.microsoft.com/office/powerpoint/2010/main" val="10953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FB27FD0B-1FBD-F842-51F1-CB014B35AAA2}"/>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5" name="Line 9">
            <a:extLst>
              <a:ext uri="{FF2B5EF4-FFF2-40B4-BE49-F238E27FC236}">
                <a16:creationId xmlns:a16="http://schemas.microsoft.com/office/drawing/2014/main" id="{B4A80015-1B4F-DEB5-A984-5A89CDA91561}"/>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p>
            <a:pPr>
              <a:buFontTx/>
              <a:buNone/>
              <a:defRPr/>
            </a:pPr>
            <a:endParaRPr kumimoji="1" lang="zh-CN" altLang="en-US"/>
          </a:p>
        </p:txBody>
      </p:sp>
      <p:pic>
        <p:nvPicPr>
          <p:cNvPr id="6" name="Object 10">
            <a:extLst>
              <a:ext uri="{FF2B5EF4-FFF2-40B4-BE49-F238E27FC236}">
                <a16:creationId xmlns:a16="http://schemas.microsoft.com/office/drawing/2014/main" id="{DD64CC61-6226-AC3C-1BA6-721B5FB27DE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 name="Text Box 11">
            <a:extLst>
              <a:ext uri="{FF2B5EF4-FFF2-40B4-BE49-F238E27FC236}">
                <a16:creationId xmlns:a16="http://schemas.microsoft.com/office/drawing/2014/main" id="{72865588-C9DB-CB75-201F-CB7A637F0609}"/>
              </a:ext>
            </a:extLst>
          </p:cNvPr>
          <p:cNvSpPr txBox="1">
            <a:spLocks noChangeArrowheads="1"/>
          </p:cNvSpPr>
          <p:nvPr/>
        </p:nvSpPr>
        <p:spPr bwMode="auto">
          <a:xfrm>
            <a:off x="4343400" y="5715000"/>
            <a:ext cx="3352800" cy="396875"/>
          </a:xfrm>
          <a:prstGeom prst="rect">
            <a:avLst/>
          </a:prstGeom>
          <a:noFill/>
          <a:ln w="9525">
            <a:noFill/>
            <a:miter lim="800000"/>
          </a:ln>
          <a:effectLst/>
        </p:spPr>
        <p:txBody>
          <a:bodyPr>
            <a:spAutoFit/>
          </a:bodyPr>
          <a:lstStyle/>
          <a:p>
            <a:pPr>
              <a:buFontTx/>
              <a:buNone/>
              <a:defRPr/>
            </a:pPr>
            <a:r>
              <a:rPr kumimoji="1" lang="zh-CN" altLang="en-US" sz="2000" b="0">
                <a:ea typeface="楷体_GB2312" pitchFamily="49" charset="-122"/>
              </a:rPr>
              <a:t>华庆一教授</a:t>
            </a:r>
          </a:p>
        </p:txBody>
      </p:sp>
      <p:sp>
        <p:nvSpPr>
          <p:cNvPr id="8" name="Text Box 13">
            <a:extLst>
              <a:ext uri="{FF2B5EF4-FFF2-40B4-BE49-F238E27FC236}">
                <a16:creationId xmlns:a16="http://schemas.microsoft.com/office/drawing/2014/main" id="{7B3A9FCA-265C-11E1-23A6-FCDC8DDD523C}"/>
              </a:ext>
            </a:extLst>
          </p:cNvPr>
          <p:cNvSpPr txBox="1">
            <a:spLocks noChangeArrowheads="1"/>
          </p:cNvSpPr>
          <p:nvPr/>
        </p:nvSpPr>
        <p:spPr bwMode="auto">
          <a:xfrm>
            <a:off x="2286000" y="6019800"/>
            <a:ext cx="1098550" cy="366713"/>
          </a:xfrm>
          <a:prstGeom prst="rect">
            <a:avLst/>
          </a:prstGeom>
          <a:noFill/>
          <a:ln w="9525">
            <a:noFill/>
            <a:miter lim="800000"/>
          </a:ln>
          <a:effectLst/>
        </p:spPr>
        <p:txBody>
          <a:bodyPr wrap="none">
            <a:spAutoFit/>
          </a:bodyPr>
          <a:lstStyle/>
          <a:p>
            <a:pPr>
              <a:buFontTx/>
              <a:buNone/>
              <a:defRPr/>
            </a:pPr>
            <a:r>
              <a:rPr kumimoji="1" lang="zh-CN" altLang="en-US" sz="1800">
                <a:ea typeface="华文行楷" panose="02010800040101010101" pitchFamily="2" charset="-122"/>
              </a:rPr>
              <a:t>西北大学</a:t>
            </a:r>
          </a:p>
        </p:txBody>
      </p:sp>
      <p:sp>
        <p:nvSpPr>
          <p:cNvPr id="9" name="Text Box 14">
            <a:extLst>
              <a:ext uri="{FF2B5EF4-FFF2-40B4-BE49-F238E27FC236}">
                <a16:creationId xmlns:a16="http://schemas.microsoft.com/office/drawing/2014/main" id="{277EAFBB-E803-6997-97EB-55179E573012}"/>
              </a:ext>
            </a:extLst>
          </p:cNvPr>
          <p:cNvSpPr txBox="1">
            <a:spLocks noChangeArrowheads="1"/>
          </p:cNvSpPr>
          <p:nvPr/>
        </p:nvSpPr>
        <p:spPr bwMode="auto">
          <a:xfrm>
            <a:off x="3352800" y="6243638"/>
            <a:ext cx="2216150" cy="336550"/>
          </a:xfrm>
          <a:prstGeom prst="rect">
            <a:avLst/>
          </a:prstGeom>
          <a:noFill/>
          <a:ln w="9525">
            <a:noFill/>
            <a:miter lim="800000"/>
          </a:ln>
          <a:effectLst/>
        </p:spPr>
        <p:txBody>
          <a:bodyPr wrap="none">
            <a:spAutoFit/>
          </a:bodyPr>
          <a:lstStyle/>
          <a:p>
            <a:pPr>
              <a:buFontTx/>
              <a:buNone/>
              <a:defRPr/>
            </a:pPr>
            <a:r>
              <a:rPr kumimoji="1" lang="zh-CN" altLang="en-US" sz="1600" b="0">
                <a:ea typeface="华文行楷" panose="02010800040101010101" pitchFamily="2" charset="-122"/>
              </a:rPr>
              <a:t>信息学院计算机科学系</a:t>
            </a:r>
          </a:p>
        </p:txBody>
      </p:sp>
      <p:sp>
        <p:nvSpPr>
          <p:cNvPr id="10" name="矩形 9">
            <a:extLst>
              <a:ext uri="{FF2B5EF4-FFF2-40B4-BE49-F238E27FC236}">
                <a16:creationId xmlns:a16="http://schemas.microsoft.com/office/drawing/2014/main" id="{CEEC4B23-02C8-7E5D-1FD8-D3585F3C5E18}"/>
              </a:ext>
            </a:extLst>
          </p:cNvPr>
          <p:cNvSpPr/>
          <p:nvPr/>
        </p:nvSpPr>
        <p:spPr>
          <a:xfrm>
            <a:off x="4257040" y="5771515"/>
            <a:ext cx="1614805" cy="360045"/>
          </a:xfrm>
          <a:prstGeom prst="rect">
            <a:avLst/>
          </a:prstGeom>
          <a:solidFill>
            <a:schemeClr val="bg1"/>
          </a:solidFill>
          <a:ln w="9525" cap="flat" cmpd="sng" algn="ctr">
            <a:noFill/>
            <a:prstDash val="solid"/>
            <a:round/>
            <a:headEnd type="none" w="med" len="med"/>
            <a:tailEnd type="none" w="med" len="med"/>
          </a:ln>
        </p:spPr>
        <p:txBody>
          <a:bodyPr>
            <a:scene3d>
              <a:camera prst="orthographicFront"/>
              <a:lightRig rig="threePt" dir="t"/>
            </a:scene3d>
          </a:bodyPr>
          <a:lstStyle/>
          <a:p>
            <a:pPr>
              <a:buFontTx/>
              <a:buNone/>
            </a:pPr>
            <a:r>
              <a:rPr kumimoji="1" lang="zh-CN" altLang="en-US" sz="2000" noProof="1">
                <a:ln w="9525">
                  <a:solidFill>
                    <a:schemeClr val="bg1"/>
                  </a:solidFill>
                  <a:prstDash val="solid"/>
                </a:ln>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rPr>
              <a:t>王毅副教授</a:t>
            </a:r>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灯片编号占位符 3">
            <a:extLst>
              <a:ext uri="{FF2B5EF4-FFF2-40B4-BE49-F238E27FC236}">
                <a16:creationId xmlns:a16="http://schemas.microsoft.com/office/drawing/2014/main" id="{335AED8E-C94B-FBF0-1FB8-B2A225BB64D3}"/>
              </a:ext>
            </a:extLst>
          </p:cNvPr>
          <p:cNvSpPr>
            <a:spLocks noGrp="1"/>
          </p:cNvSpPr>
          <p:nvPr>
            <p:ph type="sldNum" sz="quarter" idx="10"/>
          </p:nvPr>
        </p:nvSpPr>
        <p:spPr/>
        <p:txBody>
          <a:bodyPr/>
          <a:lstStyle>
            <a:lvl1pPr>
              <a:defRPr/>
            </a:lvl1pPr>
          </a:lstStyle>
          <a:p>
            <a:fld id="{A59167D7-7EBF-45B3-94E9-37C454FB59CD}" type="slidenum">
              <a:rPr lang="en-US" altLang="zh-CN"/>
              <a:pPr/>
              <a:t>‹#›</a:t>
            </a:fld>
            <a:endParaRPr lang="en-US" altLang="zh-CN"/>
          </a:p>
        </p:txBody>
      </p:sp>
    </p:spTree>
    <p:extLst>
      <p:ext uri="{BB962C8B-B14F-4D97-AF65-F5344CB8AC3E}">
        <p14:creationId xmlns:p14="http://schemas.microsoft.com/office/powerpoint/2010/main" val="3915602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EB6B10AD-3C47-91CB-A406-6FF35078BC31}"/>
              </a:ext>
            </a:extLst>
          </p:cNvPr>
          <p:cNvSpPr>
            <a:spLocks noGrp="1" noChangeArrowheads="1"/>
          </p:cNvSpPr>
          <p:nvPr>
            <p:ph type="sldNum" sz="quarter" idx="10"/>
          </p:nvPr>
        </p:nvSpPr>
        <p:spPr>
          <a:ln/>
        </p:spPr>
        <p:txBody>
          <a:bodyPr/>
          <a:lstStyle>
            <a:lvl1pPr>
              <a:defRPr/>
            </a:lvl1pPr>
          </a:lstStyle>
          <a:p>
            <a:fld id="{9E835AA5-BCD1-4D88-B822-6E60274884C5}" type="slidenum">
              <a:rPr lang="en-US" altLang="zh-CN"/>
              <a:pPr/>
              <a:t>‹#›</a:t>
            </a:fld>
            <a:endParaRPr lang="en-US" altLang="zh-CN"/>
          </a:p>
        </p:txBody>
      </p:sp>
    </p:spTree>
    <p:extLst>
      <p:ext uri="{BB962C8B-B14F-4D97-AF65-F5344CB8AC3E}">
        <p14:creationId xmlns:p14="http://schemas.microsoft.com/office/powerpoint/2010/main" val="1994440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38F4CFE3-77C1-310F-6717-9DA1F7438006}"/>
              </a:ext>
            </a:extLst>
          </p:cNvPr>
          <p:cNvSpPr>
            <a:spLocks noGrp="1" noChangeArrowheads="1"/>
          </p:cNvSpPr>
          <p:nvPr>
            <p:ph type="sldNum" sz="quarter" idx="10"/>
          </p:nvPr>
        </p:nvSpPr>
        <p:spPr>
          <a:ln/>
        </p:spPr>
        <p:txBody>
          <a:bodyPr/>
          <a:lstStyle>
            <a:lvl1pPr>
              <a:defRPr/>
            </a:lvl1pPr>
          </a:lstStyle>
          <a:p>
            <a:fld id="{24A98B8D-61D4-496C-86BD-AE9E5F2B929A}" type="slidenum">
              <a:rPr lang="en-US" altLang="zh-CN"/>
              <a:pPr/>
              <a:t>‹#›</a:t>
            </a:fld>
            <a:endParaRPr lang="en-US" altLang="zh-CN"/>
          </a:p>
        </p:txBody>
      </p:sp>
    </p:spTree>
    <p:extLst>
      <p:ext uri="{BB962C8B-B14F-4D97-AF65-F5344CB8AC3E}">
        <p14:creationId xmlns:p14="http://schemas.microsoft.com/office/powerpoint/2010/main" val="183734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EB147BB6-04AD-3F46-ACC1-6676B0B0A655}"/>
              </a:ext>
            </a:extLst>
          </p:cNvPr>
          <p:cNvSpPr>
            <a:spLocks noGrp="1" noChangeArrowheads="1"/>
          </p:cNvSpPr>
          <p:nvPr>
            <p:ph type="sldNum" sz="quarter" idx="10"/>
          </p:nvPr>
        </p:nvSpPr>
        <p:spPr>
          <a:ln/>
        </p:spPr>
        <p:txBody>
          <a:bodyPr/>
          <a:lstStyle>
            <a:lvl1pPr>
              <a:defRPr/>
            </a:lvl1pPr>
          </a:lstStyle>
          <a:p>
            <a:fld id="{1161C8E7-DF87-40AD-B9D1-2B274E00A9F2}" type="slidenum">
              <a:rPr lang="en-US" altLang="zh-CN"/>
              <a:pPr/>
              <a:t>‹#›</a:t>
            </a:fld>
            <a:endParaRPr lang="en-US" altLang="zh-CN"/>
          </a:p>
        </p:txBody>
      </p:sp>
    </p:spTree>
    <p:extLst>
      <p:ext uri="{BB962C8B-B14F-4D97-AF65-F5344CB8AC3E}">
        <p14:creationId xmlns:p14="http://schemas.microsoft.com/office/powerpoint/2010/main" val="64672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C396FB74-3FB3-52A5-3F54-6BD481668210}"/>
              </a:ext>
            </a:extLst>
          </p:cNvPr>
          <p:cNvSpPr>
            <a:spLocks noGrp="1" noChangeArrowheads="1"/>
          </p:cNvSpPr>
          <p:nvPr>
            <p:ph type="sldNum" sz="quarter" idx="10"/>
          </p:nvPr>
        </p:nvSpPr>
        <p:spPr>
          <a:ln/>
        </p:spPr>
        <p:txBody>
          <a:bodyPr/>
          <a:lstStyle>
            <a:lvl1pPr>
              <a:defRPr/>
            </a:lvl1pPr>
          </a:lstStyle>
          <a:p>
            <a:fld id="{3E04600D-E3CA-454E-9524-6170E71D8CD4}" type="slidenum">
              <a:rPr lang="en-US" altLang="zh-CN"/>
              <a:pPr/>
              <a:t>‹#›</a:t>
            </a:fld>
            <a:endParaRPr lang="en-US" altLang="zh-CN"/>
          </a:p>
        </p:txBody>
      </p:sp>
    </p:spTree>
    <p:extLst>
      <p:ext uri="{BB962C8B-B14F-4D97-AF65-F5344CB8AC3E}">
        <p14:creationId xmlns:p14="http://schemas.microsoft.com/office/powerpoint/2010/main" val="207634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3F3F0CA5-3BEB-1BAE-2156-3844E383C860}"/>
              </a:ext>
            </a:extLst>
          </p:cNvPr>
          <p:cNvSpPr>
            <a:spLocks noGrp="1" noChangeArrowheads="1"/>
          </p:cNvSpPr>
          <p:nvPr>
            <p:ph type="sldNum" sz="quarter" idx="10"/>
          </p:nvPr>
        </p:nvSpPr>
        <p:spPr>
          <a:ln/>
        </p:spPr>
        <p:txBody>
          <a:bodyPr/>
          <a:lstStyle>
            <a:lvl1pPr>
              <a:defRPr/>
            </a:lvl1pPr>
          </a:lstStyle>
          <a:p>
            <a:fld id="{9DE2B416-97BC-4505-A9A2-6EBEDA622C73}" type="slidenum">
              <a:rPr lang="en-US" altLang="zh-CN"/>
              <a:pPr/>
              <a:t>‹#›</a:t>
            </a:fld>
            <a:endParaRPr lang="en-US" altLang="zh-CN"/>
          </a:p>
        </p:txBody>
      </p:sp>
    </p:spTree>
    <p:extLst>
      <p:ext uri="{BB962C8B-B14F-4D97-AF65-F5344CB8AC3E}">
        <p14:creationId xmlns:p14="http://schemas.microsoft.com/office/powerpoint/2010/main" val="161591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D4980293-9D40-D944-7620-1F78332236B1}"/>
              </a:ext>
            </a:extLst>
          </p:cNvPr>
          <p:cNvSpPr>
            <a:spLocks noGrp="1" noChangeArrowheads="1"/>
          </p:cNvSpPr>
          <p:nvPr>
            <p:ph type="sldNum" sz="quarter" idx="10"/>
          </p:nvPr>
        </p:nvSpPr>
        <p:spPr>
          <a:ln/>
        </p:spPr>
        <p:txBody>
          <a:bodyPr/>
          <a:lstStyle>
            <a:lvl1pPr>
              <a:defRPr/>
            </a:lvl1pPr>
          </a:lstStyle>
          <a:p>
            <a:fld id="{E6A4C194-7E6D-4BDA-A945-A9A4CAF931DC}" type="slidenum">
              <a:rPr lang="en-US" altLang="zh-CN"/>
              <a:pPr/>
              <a:t>‹#›</a:t>
            </a:fld>
            <a:endParaRPr lang="en-US" altLang="zh-CN"/>
          </a:p>
        </p:txBody>
      </p:sp>
    </p:spTree>
    <p:extLst>
      <p:ext uri="{BB962C8B-B14F-4D97-AF65-F5344CB8AC3E}">
        <p14:creationId xmlns:p14="http://schemas.microsoft.com/office/powerpoint/2010/main" val="2299125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8E279677-6427-B474-9EB4-32646B92D02D}"/>
              </a:ext>
            </a:extLst>
          </p:cNvPr>
          <p:cNvSpPr>
            <a:spLocks noGrp="1" noChangeArrowheads="1"/>
          </p:cNvSpPr>
          <p:nvPr>
            <p:ph type="sldNum" sz="quarter" idx="10"/>
          </p:nvPr>
        </p:nvSpPr>
        <p:spPr>
          <a:ln/>
        </p:spPr>
        <p:txBody>
          <a:bodyPr/>
          <a:lstStyle>
            <a:lvl1pPr>
              <a:defRPr/>
            </a:lvl1pPr>
          </a:lstStyle>
          <a:p>
            <a:fld id="{54A1A164-4FDB-42F2-BB1B-761147980620}" type="slidenum">
              <a:rPr lang="en-US" altLang="zh-CN"/>
              <a:pPr/>
              <a:t>‹#›</a:t>
            </a:fld>
            <a:endParaRPr lang="en-US" altLang="zh-CN"/>
          </a:p>
        </p:txBody>
      </p:sp>
    </p:spTree>
    <p:extLst>
      <p:ext uri="{BB962C8B-B14F-4D97-AF65-F5344CB8AC3E}">
        <p14:creationId xmlns:p14="http://schemas.microsoft.com/office/powerpoint/2010/main" val="2071258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070D09E-7E3C-AF79-2359-FD75FD17A98D}"/>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D2C6A54E-A9E9-0667-7575-7FA4DDC64030}"/>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2" name="Line 8">
            <a:extLst>
              <a:ext uri="{FF2B5EF4-FFF2-40B4-BE49-F238E27FC236}">
                <a16:creationId xmlns:a16="http://schemas.microsoft.com/office/drawing/2014/main" id="{210F045E-3C0F-8CBA-5951-5D2CB3E5B2A8}"/>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p>
            <a:pPr>
              <a:buFontTx/>
              <a:buNone/>
              <a:defRPr/>
            </a:pPr>
            <a:endParaRPr kumimoji="1" lang="zh-CN" altLang="en-US"/>
          </a:p>
        </p:txBody>
      </p:sp>
      <p:sp>
        <p:nvSpPr>
          <p:cNvPr id="1033" name="Line 9">
            <a:extLst>
              <a:ext uri="{FF2B5EF4-FFF2-40B4-BE49-F238E27FC236}">
                <a16:creationId xmlns:a16="http://schemas.microsoft.com/office/drawing/2014/main" id="{C2F82044-E2D4-B89B-0F50-6F710175A698}"/>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p>
            <a:pPr>
              <a:buFontTx/>
              <a:buNone/>
              <a:defRPr/>
            </a:pPr>
            <a:endParaRPr kumimoji="1" lang="zh-CN" altLang="en-US"/>
          </a:p>
        </p:txBody>
      </p:sp>
      <p:graphicFrame>
        <p:nvGraphicFramePr>
          <p:cNvPr id="1030" name="Object 10">
            <a:extLst>
              <a:ext uri="{FF2B5EF4-FFF2-40B4-BE49-F238E27FC236}">
                <a16:creationId xmlns:a16="http://schemas.microsoft.com/office/drawing/2014/main" id="{02C8AB46-1013-AC8B-8B2F-728DE1F4FF39}"/>
              </a:ext>
            </a:extLst>
          </p:cNvPr>
          <p:cNvGraphicFramePr>
            <a:graphicFrameLocks/>
          </p:cNvGraphicFramePr>
          <p:nvPr/>
        </p:nvGraphicFramePr>
        <p:xfrm>
          <a:off x="3352800" y="5562600"/>
          <a:ext cx="609600" cy="595313"/>
        </p:xfrm>
        <a:graphic>
          <a:graphicData uri="http://schemas.openxmlformats.org/presentationml/2006/ole">
            <mc:AlternateContent xmlns:mc="http://schemas.openxmlformats.org/markup-compatibility/2006">
              <mc:Choice xmlns:v="urn:schemas-microsoft-com:vml" Requires="v">
                <p:oleObj r:id="rId13" imgW="756920" imgH="734060" progId="Word.Document.8">
                  <p:embed/>
                </p:oleObj>
              </mc:Choice>
              <mc:Fallback>
                <p:oleObj r:id="rId13" imgW="756920" imgH="734060" progId="Word.Document.8">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5" name="Text Box 11">
            <a:extLst>
              <a:ext uri="{FF2B5EF4-FFF2-40B4-BE49-F238E27FC236}">
                <a16:creationId xmlns:a16="http://schemas.microsoft.com/office/drawing/2014/main" id="{AFCA3DEB-9B3A-4CF7-322F-CC2E842926CA}"/>
              </a:ext>
            </a:extLst>
          </p:cNvPr>
          <p:cNvSpPr txBox="1">
            <a:spLocks noChangeArrowheads="1"/>
          </p:cNvSpPr>
          <p:nvPr/>
        </p:nvSpPr>
        <p:spPr bwMode="auto">
          <a:xfrm>
            <a:off x="4343400" y="5715000"/>
            <a:ext cx="3352800" cy="396875"/>
          </a:xfrm>
          <a:prstGeom prst="rect">
            <a:avLst/>
          </a:prstGeom>
          <a:noFill/>
          <a:ln w="9525">
            <a:noFill/>
            <a:miter lim="800000"/>
          </a:ln>
          <a:effectLst/>
        </p:spPr>
        <p:txBody>
          <a:bodyPr>
            <a:spAutoFit/>
          </a:bodyPr>
          <a:lstStyle/>
          <a:p>
            <a:pPr>
              <a:buFontTx/>
              <a:buNone/>
              <a:defRPr/>
            </a:pPr>
            <a:r>
              <a:rPr kumimoji="1" lang="zh-CN" altLang="en-US" sz="2000" b="0">
                <a:ea typeface="楷体_GB2312" pitchFamily="49" charset="-122"/>
              </a:rPr>
              <a:t>华庆一教授</a:t>
            </a:r>
          </a:p>
        </p:txBody>
      </p:sp>
      <p:sp>
        <p:nvSpPr>
          <p:cNvPr id="1036" name="Rectangle 12">
            <a:extLst>
              <a:ext uri="{FF2B5EF4-FFF2-40B4-BE49-F238E27FC236}">
                <a16:creationId xmlns:a16="http://schemas.microsoft.com/office/drawing/2014/main" id="{FB5C5057-CCBF-B6AA-CF3A-A2C8121ECD8F}"/>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0"/>
            </a:lvl1pPr>
          </a:lstStyle>
          <a:p>
            <a:fld id="{6899E3BE-3B7E-486A-A3F3-64A5E94ACDD2}" type="slidenum">
              <a:rPr lang="en-US" altLang="zh-CN"/>
              <a:pPr/>
              <a:t>‹#›</a:t>
            </a:fld>
            <a:endParaRPr lang="en-US" altLang="zh-CN"/>
          </a:p>
        </p:txBody>
      </p:sp>
      <p:sp>
        <p:nvSpPr>
          <p:cNvPr id="1037" name="Text Box 13">
            <a:extLst>
              <a:ext uri="{FF2B5EF4-FFF2-40B4-BE49-F238E27FC236}">
                <a16:creationId xmlns:a16="http://schemas.microsoft.com/office/drawing/2014/main" id="{52FFC398-A38D-3451-760A-BEA50ACA2A3A}"/>
              </a:ext>
            </a:extLst>
          </p:cNvPr>
          <p:cNvSpPr txBox="1">
            <a:spLocks noChangeArrowheads="1"/>
          </p:cNvSpPr>
          <p:nvPr/>
        </p:nvSpPr>
        <p:spPr bwMode="auto">
          <a:xfrm>
            <a:off x="2286000" y="6019800"/>
            <a:ext cx="1098550" cy="366713"/>
          </a:xfrm>
          <a:prstGeom prst="rect">
            <a:avLst/>
          </a:prstGeom>
          <a:noFill/>
          <a:ln w="9525">
            <a:noFill/>
            <a:miter lim="800000"/>
          </a:ln>
          <a:effectLst/>
        </p:spPr>
        <p:txBody>
          <a:bodyPr wrap="none">
            <a:spAutoFit/>
          </a:bodyPr>
          <a:lstStyle/>
          <a:p>
            <a:pPr>
              <a:buFontTx/>
              <a:buNone/>
              <a:defRPr/>
            </a:pPr>
            <a:r>
              <a:rPr kumimoji="1" lang="zh-CN" altLang="en-US" sz="1800">
                <a:ea typeface="华文行楷" panose="02010800040101010101" pitchFamily="2" charset="-122"/>
              </a:rPr>
              <a:t>西北大学</a:t>
            </a:r>
          </a:p>
        </p:txBody>
      </p:sp>
      <p:sp>
        <p:nvSpPr>
          <p:cNvPr id="1038" name="Text Box 14">
            <a:extLst>
              <a:ext uri="{FF2B5EF4-FFF2-40B4-BE49-F238E27FC236}">
                <a16:creationId xmlns:a16="http://schemas.microsoft.com/office/drawing/2014/main" id="{1D5BD8A0-007A-AA31-00ED-8BCD0D8DC283}"/>
              </a:ext>
            </a:extLst>
          </p:cNvPr>
          <p:cNvSpPr txBox="1">
            <a:spLocks noChangeArrowheads="1"/>
          </p:cNvSpPr>
          <p:nvPr/>
        </p:nvSpPr>
        <p:spPr bwMode="auto">
          <a:xfrm>
            <a:off x="3352800" y="6243638"/>
            <a:ext cx="2216150" cy="336550"/>
          </a:xfrm>
          <a:prstGeom prst="rect">
            <a:avLst/>
          </a:prstGeom>
          <a:noFill/>
          <a:ln w="9525">
            <a:noFill/>
            <a:miter lim="800000"/>
          </a:ln>
          <a:effectLst/>
        </p:spPr>
        <p:txBody>
          <a:bodyPr wrap="none">
            <a:spAutoFit/>
          </a:bodyPr>
          <a:lstStyle/>
          <a:p>
            <a:pPr>
              <a:buFontTx/>
              <a:buNone/>
              <a:defRPr/>
            </a:pPr>
            <a:r>
              <a:rPr kumimoji="1" lang="zh-CN" altLang="en-US" sz="1600" b="0">
                <a:ea typeface="华文行楷" panose="02010800040101010101" pitchFamily="2" charset="-122"/>
              </a:rPr>
              <a:t>信息学院计算机科学系</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Lst>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2"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1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900">
          <a:solidFill>
            <a:schemeClr val="tx1"/>
          </a:solidFill>
          <a:latin typeface="+mn-lt"/>
          <a:ea typeface="+mn-ea"/>
        </a:defRPr>
      </a:lvl4pPr>
      <a:lvl5pPr marL="2057400" indent="-228600" algn="l" rtl="0" eaLnBrk="0" fontAlgn="base" hangingPunct="0">
        <a:spcBef>
          <a:spcPct val="20000"/>
        </a:spcBef>
        <a:spcAft>
          <a:spcPct val="0"/>
        </a:spcAft>
        <a:buChar char="»"/>
        <a:defRPr sz="1900">
          <a:solidFill>
            <a:schemeClr val="tx1"/>
          </a:solidFill>
          <a:latin typeface="+mn-lt"/>
          <a:ea typeface="+mn-ea"/>
        </a:defRPr>
      </a:lvl5pPr>
      <a:lvl6pPr marL="2514600" indent="-228600" algn="l" rtl="0" fontAlgn="base">
        <a:spcBef>
          <a:spcPct val="20000"/>
        </a:spcBef>
        <a:spcAft>
          <a:spcPct val="0"/>
        </a:spcAft>
        <a:buChar char="»"/>
        <a:defRPr kumimoji="1" sz="1900">
          <a:solidFill>
            <a:schemeClr val="tx1"/>
          </a:solidFill>
          <a:latin typeface="+mn-lt"/>
          <a:ea typeface="+mn-ea"/>
        </a:defRPr>
      </a:lvl6pPr>
      <a:lvl7pPr marL="2971800" indent="-228600" algn="l" rtl="0" fontAlgn="base">
        <a:spcBef>
          <a:spcPct val="20000"/>
        </a:spcBef>
        <a:spcAft>
          <a:spcPct val="0"/>
        </a:spcAft>
        <a:buChar char="»"/>
        <a:defRPr kumimoji="1" sz="1900">
          <a:solidFill>
            <a:schemeClr val="tx1"/>
          </a:solidFill>
          <a:latin typeface="+mn-lt"/>
          <a:ea typeface="+mn-ea"/>
        </a:defRPr>
      </a:lvl7pPr>
      <a:lvl8pPr marL="3429000" indent="-228600" algn="l" rtl="0" fontAlgn="base">
        <a:spcBef>
          <a:spcPct val="20000"/>
        </a:spcBef>
        <a:spcAft>
          <a:spcPct val="0"/>
        </a:spcAft>
        <a:buChar char="»"/>
        <a:defRPr kumimoji="1" sz="1900">
          <a:solidFill>
            <a:schemeClr val="tx1"/>
          </a:solidFill>
          <a:latin typeface="+mn-lt"/>
          <a:ea typeface="+mn-ea"/>
        </a:defRPr>
      </a:lvl8pPr>
      <a:lvl9pPr marL="3886200" indent="-228600" algn="l" rtl="0" fontAlgn="base">
        <a:spcBef>
          <a:spcPct val="20000"/>
        </a:spcBef>
        <a:spcAft>
          <a:spcPct val="0"/>
        </a:spcAft>
        <a:buChar char="»"/>
        <a:defRPr kumimoji="1"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6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wmf"/></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8415C4E3-4DE0-08BB-E7F6-E4BB870BE4CF}"/>
              </a:ext>
            </a:extLst>
          </p:cNvPr>
          <p:cNvSpPr>
            <a:spLocks noGrp="1" noChangeArrowheads="1"/>
          </p:cNvSpPr>
          <p:nvPr>
            <p:ph type="ctrTitle"/>
          </p:nvPr>
        </p:nvSpPr>
        <p:spPr/>
        <p:txBody>
          <a:bodyPr/>
          <a:lstStyle/>
          <a:p>
            <a:pPr eaLnBrk="1" hangingPunct="1"/>
            <a:r>
              <a:rPr lang="zh-CN" altLang="en-US" sz="3600"/>
              <a:t>交互设计</a:t>
            </a:r>
            <a:r>
              <a:rPr lang="en-US" altLang="zh-CN" sz="3600"/>
              <a:t>—</a:t>
            </a:r>
            <a:r>
              <a:rPr lang="zh-CN" altLang="en-US" sz="3600"/>
              <a:t>超越人机交互</a:t>
            </a:r>
            <a:br>
              <a:rPr lang="zh-CN" altLang="en-US" sz="3600"/>
            </a:br>
            <a:r>
              <a:rPr lang="zh-CN" altLang="en-US" sz="3600"/>
              <a:t>			       </a:t>
            </a:r>
            <a:r>
              <a:rPr lang="zh-CN" altLang="en-US" sz="2800"/>
              <a:t>第 </a:t>
            </a:r>
            <a:r>
              <a:rPr lang="en-US" altLang="zh-CN" sz="2800"/>
              <a:t>2 </a:t>
            </a:r>
            <a:r>
              <a:rPr lang="zh-CN" altLang="en-US" sz="2800"/>
              <a:t>章 理解与概念化交互</a:t>
            </a:r>
          </a:p>
        </p:txBody>
      </p:sp>
      <p:sp>
        <p:nvSpPr>
          <p:cNvPr id="6146" name="矩形 1">
            <a:extLst>
              <a:ext uri="{FF2B5EF4-FFF2-40B4-BE49-F238E27FC236}">
                <a16:creationId xmlns:a16="http://schemas.microsoft.com/office/drawing/2014/main" id="{E683A827-6427-EA13-3934-A4C06200F7BB}"/>
              </a:ext>
            </a:extLst>
          </p:cNvPr>
          <p:cNvSpPr>
            <a:spLocks noChangeArrowheads="1"/>
          </p:cNvSpPr>
          <p:nvPr/>
        </p:nvSpPr>
        <p:spPr bwMode="auto">
          <a:xfrm>
            <a:off x="5554663" y="2682875"/>
            <a:ext cx="2087562" cy="50482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r>
              <a:rPr lang="zh-CN" altLang="en-US" b="0">
                <a:latin typeface="华文行楷" panose="02010800040101010101" pitchFamily="2" charset="-122"/>
                <a:ea typeface="华文行楷" panose="02010800040101010101" pitchFamily="2" charset="-122"/>
              </a:rPr>
              <a:t>王毅 副教授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6B398480-1A8A-D829-B442-8EE07E1E5AC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55FF35A-F739-4414-B820-5DCEBB66B2AC}" type="slidenum">
              <a:rPr lang="en-US" altLang="zh-CN" sz="1800" b="0"/>
              <a:pPr/>
              <a:t>10</a:t>
            </a:fld>
            <a:endParaRPr lang="en-US" altLang="zh-CN" sz="1800" b="0"/>
          </a:p>
        </p:txBody>
      </p:sp>
      <p:sp>
        <p:nvSpPr>
          <p:cNvPr id="18434" name="Rectangle 2">
            <a:extLst>
              <a:ext uri="{FF2B5EF4-FFF2-40B4-BE49-F238E27FC236}">
                <a16:creationId xmlns:a16="http://schemas.microsoft.com/office/drawing/2014/main" id="{DFC52C55-A44F-08AF-B03A-91D806D3F579}"/>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8435" name="Rectangle 3">
            <a:extLst>
              <a:ext uri="{FF2B5EF4-FFF2-40B4-BE49-F238E27FC236}">
                <a16:creationId xmlns:a16="http://schemas.microsoft.com/office/drawing/2014/main" id="{59611F28-9FED-57D1-15CA-DC0B4426998A}"/>
              </a:ext>
            </a:extLst>
          </p:cNvPr>
          <p:cNvSpPr>
            <a:spLocks noGrp="1" noChangeArrowheads="1"/>
          </p:cNvSpPr>
          <p:nvPr>
            <p:ph idx="1"/>
          </p:nvPr>
        </p:nvSpPr>
        <p:spPr>
          <a:xfrm>
            <a:off x="685800" y="1066800"/>
            <a:ext cx="7772400" cy="4594225"/>
          </a:xfrm>
        </p:spPr>
        <p:txBody>
          <a:bodyPr/>
          <a:lstStyle/>
          <a:p>
            <a:pPr lvl="2" eaLnBrk="1" hangingPunct="1"/>
            <a:r>
              <a:rPr lang="zh-CN" altLang="en-US"/>
              <a:t>概念化设计意图，并说明为什么这样设计</a:t>
            </a:r>
          </a:p>
          <a:p>
            <a:pPr lvl="3" eaLnBrk="1" hangingPunct="1"/>
            <a:r>
              <a:rPr lang="zh-CN" altLang="en-US"/>
              <a:t>迫使设计者考虑设计如何支持了用户的任务</a:t>
            </a:r>
          </a:p>
          <a:p>
            <a:pPr lvl="3" eaLnBrk="1" hangingPunct="1"/>
            <a:r>
              <a:rPr lang="zh-CN" altLang="en-US"/>
              <a:t>该过程也帮助进一步发现问题的某些隐含或未知的特征</a:t>
            </a:r>
          </a:p>
          <a:p>
            <a:pPr lvl="2" eaLnBrk="1" hangingPunct="1"/>
            <a:r>
              <a:rPr lang="zh-CN" altLang="en-US"/>
              <a:t>考虑这些新发现的问题特征导致下一步的迭代过程</a:t>
            </a:r>
          </a:p>
          <a:p>
            <a:pPr eaLnBrk="1" hangingPunct="1"/>
            <a:r>
              <a:rPr lang="zh-CN" altLang="en-US"/>
              <a:t>什么是</a:t>
            </a:r>
            <a:r>
              <a:rPr lang="zh-CN" altLang="en-US" u="sng"/>
              <a:t>概念化</a:t>
            </a:r>
          </a:p>
          <a:p>
            <a:pPr lvl="1" eaLnBrk="1" hangingPunct="1"/>
            <a:r>
              <a:rPr lang="zh-CN" altLang="en-US"/>
              <a:t>简单说，即将对事物的性质进行分析和抽象的结果表示为概念、概念的定义和相互关系</a:t>
            </a:r>
          </a:p>
          <a:p>
            <a:pPr eaLnBrk="1" hangingPunct="1"/>
            <a:r>
              <a:rPr lang="zh-CN" altLang="en-US"/>
              <a:t>概念化问题空间的一个结果就是</a:t>
            </a:r>
            <a:r>
              <a:rPr lang="zh-CN" altLang="en-US" b="1">
                <a:solidFill>
                  <a:srgbClr val="C00000"/>
                </a:solidFill>
              </a:rPr>
              <a:t>发现可用性和用户体验目标</a:t>
            </a:r>
          </a:p>
          <a:p>
            <a:pPr lvl="1" eaLnBrk="1" hangingPunct="1"/>
            <a:r>
              <a:rPr lang="zh-CN" altLang="en-US"/>
              <a:t>需要将隐含的</a:t>
            </a:r>
            <a:r>
              <a:rPr lang="zh-CN" altLang="en-US" u="sng"/>
              <a:t>假定</a:t>
            </a:r>
            <a:r>
              <a:rPr lang="zh-CN" altLang="en-US"/>
              <a:t>（问题求解所需的知识）明确表示</a:t>
            </a:r>
          </a:p>
          <a:p>
            <a:pPr lvl="2" eaLnBrk="1" hangingPunct="1"/>
            <a:r>
              <a:rPr lang="zh-CN" altLang="en-US"/>
              <a:t>不明确的设计假定蕴含着某些设计结果可能需要改进</a:t>
            </a:r>
          </a:p>
          <a:p>
            <a:pPr lvl="2" eaLnBrk="1" hangingPunct="1"/>
            <a:r>
              <a:rPr lang="zh-CN" altLang="en-US"/>
              <a:t>明确这些假定也有助于发现和明确用户的需要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3">
            <a:extLst>
              <a:ext uri="{FF2B5EF4-FFF2-40B4-BE49-F238E27FC236}">
                <a16:creationId xmlns:a16="http://schemas.microsoft.com/office/drawing/2014/main" id="{101E6A10-2655-B693-DBD2-1242FEB6EA9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88F9961-7515-4F3C-A19A-26F85A9C9574}" type="slidenum">
              <a:rPr lang="en-US" altLang="zh-CN" sz="1800" b="0"/>
              <a:pPr/>
              <a:t>11</a:t>
            </a:fld>
            <a:endParaRPr lang="en-US" altLang="zh-CN" sz="1800" b="0"/>
          </a:p>
        </p:txBody>
      </p:sp>
      <p:sp>
        <p:nvSpPr>
          <p:cNvPr id="19458" name="Rectangle 2">
            <a:extLst>
              <a:ext uri="{FF2B5EF4-FFF2-40B4-BE49-F238E27FC236}">
                <a16:creationId xmlns:a16="http://schemas.microsoft.com/office/drawing/2014/main" id="{5D2CAD47-934B-5F17-45FB-C01BDBA29088}"/>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9459" name="Rectangle 3">
            <a:extLst>
              <a:ext uri="{FF2B5EF4-FFF2-40B4-BE49-F238E27FC236}">
                <a16:creationId xmlns:a16="http://schemas.microsoft.com/office/drawing/2014/main" id="{E5F052B0-2F99-B452-BCC8-8FBEF2DEC125}"/>
              </a:ext>
            </a:extLst>
          </p:cNvPr>
          <p:cNvSpPr>
            <a:spLocks noGrp="1" noChangeArrowheads="1"/>
          </p:cNvSpPr>
          <p:nvPr>
            <p:ph idx="1"/>
          </p:nvPr>
        </p:nvSpPr>
        <p:spPr/>
        <p:txBody>
          <a:bodyPr/>
          <a:lstStyle/>
          <a:p>
            <a:pPr eaLnBrk="1" hangingPunct="1"/>
            <a:r>
              <a:rPr lang="zh-CN" altLang="en-US"/>
              <a:t>一个</a:t>
            </a:r>
            <a:r>
              <a:rPr lang="en-US" altLang="zh-CN" b="1">
                <a:solidFill>
                  <a:srgbClr val="0070C0"/>
                </a:solidFill>
              </a:rPr>
              <a:t>Web</a:t>
            </a:r>
            <a:r>
              <a:rPr lang="zh-CN" altLang="en-US" b="1">
                <a:solidFill>
                  <a:srgbClr val="0070C0"/>
                </a:solidFill>
              </a:rPr>
              <a:t>浏览器改进</a:t>
            </a:r>
            <a:r>
              <a:rPr lang="zh-CN" altLang="en-US"/>
              <a:t>设计实例</a:t>
            </a:r>
          </a:p>
          <a:p>
            <a:pPr lvl="1" eaLnBrk="1" hangingPunct="1"/>
            <a:r>
              <a:rPr lang="zh-CN" altLang="en-US"/>
              <a:t>相关情节（</a:t>
            </a:r>
            <a:r>
              <a:rPr lang="en-US" altLang="zh-CN"/>
              <a:t>scenario</a:t>
            </a:r>
            <a:r>
              <a:rPr lang="zh-CN" altLang="en-US"/>
              <a:t>）</a:t>
            </a:r>
          </a:p>
          <a:p>
            <a:pPr lvl="2" eaLnBrk="1" hangingPunct="1"/>
            <a:r>
              <a:rPr lang="zh-CN" altLang="en-US"/>
              <a:t>设计者假定</a:t>
            </a:r>
            <a:r>
              <a:rPr lang="zh-CN" altLang="en-US" u="sng"/>
              <a:t>需要开发更好、功能更强的浏览器</a:t>
            </a:r>
            <a:endParaRPr lang="en-US" altLang="zh-CN" u="sng"/>
          </a:p>
          <a:p>
            <a:pPr lvl="2" eaLnBrk="1" hangingPunct="1">
              <a:buFont typeface="Wingdings" panose="05000000000000000000" pitchFamily="2" charset="2"/>
              <a:buNone/>
            </a:pPr>
            <a:endParaRPr lang="zh-CN" altLang="en-US" u="sng"/>
          </a:p>
          <a:p>
            <a:pPr lvl="2" eaLnBrk="1" hangingPunct="1"/>
            <a:r>
              <a:rPr lang="zh-CN" altLang="en-US"/>
              <a:t>调查并分析现有浏览器在使用方面的问题</a:t>
            </a:r>
          </a:p>
          <a:p>
            <a:pPr lvl="3" eaLnBrk="1" hangingPunct="1"/>
            <a:r>
              <a:rPr lang="zh-CN" altLang="en-US"/>
              <a:t>发现：用户无法</a:t>
            </a:r>
            <a:r>
              <a:rPr lang="zh-CN" altLang="en-US" u="sng"/>
              <a:t>有效使用书签</a:t>
            </a:r>
            <a:r>
              <a:rPr lang="zh-CN" altLang="en-US"/>
              <a:t>功能，因为</a:t>
            </a:r>
            <a:r>
              <a:rPr lang="zh-CN" altLang="en-US" u="sng"/>
              <a:t>其限制太强</a:t>
            </a:r>
          </a:p>
          <a:p>
            <a:pPr lvl="3" eaLnBrk="1" hangingPunct="1"/>
            <a:r>
              <a:rPr lang="zh-CN" altLang="en-US"/>
              <a:t>原因：</a:t>
            </a:r>
            <a:r>
              <a:rPr lang="zh-CN" altLang="en-US" u="sng"/>
              <a:t>层次化的目录结构不能有效管理大量网址</a:t>
            </a:r>
          </a:p>
          <a:p>
            <a:pPr lvl="3" eaLnBrk="1" hangingPunct="1"/>
            <a:r>
              <a:rPr lang="zh-CN" altLang="en-US"/>
              <a:t>结论：</a:t>
            </a:r>
            <a:r>
              <a:rPr lang="zh-CN" altLang="en-US" u="sng"/>
              <a:t>需开发存储和检索网址的新方法</a:t>
            </a:r>
          </a:p>
          <a:p>
            <a:pPr lvl="1" eaLnBrk="1" hangingPunct="1">
              <a:buFontTx/>
              <a:buNone/>
            </a:pP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6CBB47B0-E938-EB72-D69B-553F0EE9D40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53023D9D-0B6E-4CA8-A4A3-164553459630}" type="slidenum">
              <a:rPr lang="en-US" altLang="zh-CN" sz="1800" b="0"/>
              <a:pPr/>
              <a:t>12</a:t>
            </a:fld>
            <a:endParaRPr lang="en-US" altLang="zh-CN" sz="1800" b="0"/>
          </a:p>
        </p:txBody>
      </p:sp>
      <p:sp>
        <p:nvSpPr>
          <p:cNvPr id="20482" name="Rectangle 2">
            <a:extLst>
              <a:ext uri="{FF2B5EF4-FFF2-40B4-BE49-F238E27FC236}">
                <a16:creationId xmlns:a16="http://schemas.microsoft.com/office/drawing/2014/main" id="{BCB14AF3-DABF-0B57-5D60-FB239E7FC21D}"/>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0483" name="Rectangle 3">
            <a:extLst>
              <a:ext uri="{FF2B5EF4-FFF2-40B4-BE49-F238E27FC236}">
                <a16:creationId xmlns:a16="http://schemas.microsoft.com/office/drawing/2014/main" id="{B8B1ECD2-AB20-F520-636E-4D9B360DD24A}"/>
              </a:ext>
            </a:extLst>
          </p:cNvPr>
          <p:cNvSpPr>
            <a:spLocks noGrp="1" noChangeArrowheads="1"/>
          </p:cNvSpPr>
          <p:nvPr>
            <p:ph idx="1"/>
          </p:nvPr>
        </p:nvSpPr>
        <p:spPr/>
        <p:txBody>
          <a:bodyPr/>
          <a:lstStyle/>
          <a:p>
            <a:pPr lvl="1" eaLnBrk="1" hangingPunct="1"/>
            <a:r>
              <a:rPr lang="zh-CN" altLang="en-US"/>
              <a:t>在分析现有书签功能时，</a:t>
            </a:r>
            <a:r>
              <a:rPr lang="zh-CN" altLang="en-US" b="1">
                <a:solidFill>
                  <a:srgbClr val="0070C0"/>
                </a:solidFill>
              </a:rPr>
              <a:t>进一步</a:t>
            </a:r>
            <a:r>
              <a:rPr lang="zh-CN" altLang="en-US"/>
              <a:t>明确了相关问题的假定</a:t>
            </a:r>
          </a:p>
          <a:p>
            <a:pPr lvl="2" eaLnBrk="1" hangingPunct="1"/>
            <a:r>
              <a:rPr lang="zh-CN" altLang="en-US"/>
              <a:t>若无意中将网址放入错误的目录，有可能丢失该网址</a:t>
            </a:r>
          </a:p>
          <a:p>
            <a:pPr lvl="2" eaLnBrk="1" hangingPunct="1"/>
            <a:r>
              <a:rPr lang="zh-CN" altLang="en-US"/>
              <a:t>网址不易在不同的目录之间移动</a:t>
            </a:r>
          </a:p>
          <a:p>
            <a:pPr lvl="2" eaLnBrk="1" hangingPunct="1"/>
            <a:r>
              <a:rPr lang="zh-CN" altLang="en-US"/>
              <a:t>系统没有醒目提示如何将多个网址不同的目录之间移动</a:t>
            </a:r>
          </a:p>
          <a:p>
            <a:pPr lvl="2" eaLnBrk="1" hangingPunct="1"/>
            <a:r>
              <a:rPr lang="zh-CN" altLang="en-US"/>
              <a:t>系统没有醒目提示如何将已存储的网址重新排序</a:t>
            </a:r>
          </a:p>
          <a:p>
            <a:pPr lvl="1" eaLnBrk="1" hangingPunct="1"/>
            <a:r>
              <a:rPr lang="zh-CN" altLang="en-US"/>
              <a:t>据此，为了更有效的支持，</a:t>
            </a:r>
            <a:r>
              <a:rPr lang="zh-CN" altLang="en-US" b="1">
                <a:solidFill>
                  <a:srgbClr val="0070C0"/>
                </a:solidFill>
              </a:rPr>
              <a:t>提出了有关用户需要的假定</a:t>
            </a:r>
          </a:p>
          <a:p>
            <a:pPr lvl="2" eaLnBrk="1" hangingPunct="1"/>
            <a:r>
              <a:rPr lang="zh-CN" altLang="en-US"/>
              <a:t>若改进书签功能，则用户认为更为实用且会更多地使用</a:t>
            </a:r>
          </a:p>
          <a:p>
            <a:pPr lvl="2" eaLnBrk="1" hangingPunct="1"/>
            <a:r>
              <a:rPr lang="zh-CN" altLang="en-US"/>
              <a:t>用户需要灵活的网址管理方式，以支持参考和转发的目的</a:t>
            </a:r>
          </a:p>
          <a:p>
            <a:pPr eaLnBrk="1" hangingPunct="1"/>
            <a:r>
              <a:rPr lang="zh-CN" altLang="en-US"/>
              <a:t>事实上，理解问题空间通常称为</a:t>
            </a:r>
            <a:r>
              <a:rPr lang="zh-CN" altLang="en-US" b="1" u="sng">
                <a:solidFill>
                  <a:srgbClr val="C00000"/>
                </a:solidFill>
              </a:rPr>
              <a:t>识别和指定使用上下文</a:t>
            </a:r>
            <a:endParaRPr lang="zh-CN" altLang="en-US" b="1">
              <a:solidFill>
                <a:srgbClr val="C00000"/>
              </a:solidFill>
            </a:endParaRPr>
          </a:p>
          <a:p>
            <a:pPr lvl="2" eaLnBrk="1" hangingPunct="1"/>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8D107C1B-F4B4-50F9-530A-29DE085252B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C26A044-A33E-4905-AACF-62838C2E89B7}" type="slidenum">
              <a:rPr lang="en-US" altLang="zh-CN" sz="1800" b="0"/>
              <a:pPr/>
              <a:t>13</a:t>
            </a:fld>
            <a:endParaRPr lang="en-US" altLang="zh-CN" sz="1800" b="0"/>
          </a:p>
        </p:txBody>
      </p:sp>
      <p:sp>
        <p:nvSpPr>
          <p:cNvPr id="21506" name="Rectangle 2">
            <a:extLst>
              <a:ext uri="{FF2B5EF4-FFF2-40B4-BE49-F238E27FC236}">
                <a16:creationId xmlns:a16="http://schemas.microsoft.com/office/drawing/2014/main" id="{88EDFF0E-5C7C-60B5-E68B-8939B6696B1A}"/>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1507" name="Rectangle 3">
            <a:extLst>
              <a:ext uri="{FF2B5EF4-FFF2-40B4-BE49-F238E27FC236}">
                <a16:creationId xmlns:a16="http://schemas.microsoft.com/office/drawing/2014/main" id="{F708FA5D-D228-3343-BD95-D823B64D0DF5}"/>
              </a:ext>
            </a:extLst>
          </p:cNvPr>
          <p:cNvSpPr>
            <a:spLocks noGrp="1" noChangeArrowheads="1"/>
          </p:cNvSpPr>
          <p:nvPr>
            <p:ph idx="1"/>
          </p:nvPr>
        </p:nvSpPr>
        <p:spPr/>
        <p:txBody>
          <a:bodyPr/>
          <a:lstStyle/>
          <a:p>
            <a:pPr eaLnBrk="1" hangingPunct="1"/>
            <a:r>
              <a:rPr lang="zh-CN" altLang="en-US" b="1">
                <a:solidFill>
                  <a:srgbClr val="C00000"/>
                </a:solidFill>
              </a:rPr>
              <a:t>如何提出假定</a:t>
            </a:r>
          </a:p>
          <a:p>
            <a:pPr lvl="1" eaLnBrk="1" hangingPunct="1"/>
            <a:r>
              <a:rPr lang="zh-CN" altLang="en-US"/>
              <a:t>在研究问题空间时，可以从研究以下问题出发</a:t>
            </a:r>
          </a:p>
          <a:p>
            <a:pPr lvl="2" eaLnBrk="1" hangingPunct="1"/>
            <a:r>
              <a:rPr lang="zh-CN" altLang="en-US"/>
              <a:t>现有产品是否存在问题，存在什么问题？为什么？</a:t>
            </a:r>
          </a:p>
          <a:p>
            <a:pPr lvl="2" eaLnBrk="1" hangingPunct="1"/>
            <a:r>
              <a:rPr lang="zh-CN" altLang="en-US"/>
              <a:t>你的方案为何可行？用户能否在现有的工作方式中使用该方案？</a:t>
            </a:r>
          </a:p>
          <a:p>
            <a:pPr lvl="2" eaLnBrk="1" hangingPunct="1"/>
            <a:r>
              <a:rPr lang="zh-CN" altLang="en-US"/>
              <a:t>你的方案如何支持用户的任务，如何解决现有系统的问题？或扩充现有的工作方式？是否确实有帮助？</a:t>
            </a:r>
            <a:endParaRPr lang="en-US" altLang="zh-CN"/>
          </a:p>
          <a:p>
            <a:pPr lvl="2" eaLnBrk="1" hangingPunct="1">
              <a:buFont typeface="Wingdings" panose="05000000000000000000" pitchFamily="2" charset="2"/>
              <a:buNone/>
            </a:pPr>
            <a:endParaRPr lang="zh-CN" altLang="en-US"/>
          </a:p>
          <a:p>
            <a:pPr lvl="1" eaLnBrk="1" hangingPunct="1"/>
            <a:r>
              <a:rPr lang="zh-CN" altLang="en-US"/>
              <a:t>在问题分析过程中，对所发现的问题特征</a:t>
            </a:r>
          </a:p>
          <a:p>
            <a:pPr lvl="2" eaLnBrk="1" hangingPunct="1"/>
            <a:r>
              <a:rPr lang="zh-CN" altLang="en-US"/>
              <a:t>需要</a:t>
            </a:r>
            <a:r>
              <a:rPr lang="zh-CN" altLang="en-US" b="1">
                <a:solidFill>
                  <a:srgbClr val="C00000"/>
                </a:solidFill>
              </a:rPr>
              <a:t>逐步提出各种假定</a:t>
            </a:r>
          </a:p>
          <a:p>
            <a:pPr lvl="2" eaLnBrk="1" hangingPunct="1"/>
            <a:r>
              <a:rPr lang="zh-CN" altLang="en-US"/>
              <a:t>分析和检查，并</a:t>
            </a:r>
            <a:r>
              <a:rPr lang="zh-CN" altLang="en-US" b="1">
                <a:solidFill>
                  <a:srgbClr val="C00000"/>
                </a:solidFill>
              </a:rPr>
              <a:t>明确这些假定</a:t>
            </a:r>
            <a:r>
              <a:rPr lang="zh-CN" altLang="en-US"/>
              <a:t>，并分析其原因和优缺点</a:t>
            </a:r>
          </a:p>
          <a:p>
            <a:pPr lvl="2" eaLnBrk="1" hangingPunct="1"/>
            <a:r>
              <a:rPr lang="zh-CN" altLang="en-US"/>
              <a:t>其关键问题是如何发现和</a:t>
            </a:r>
            <a:r>
              <a:rPr lang="zh-CN" altLang="en-US" b="1">
                <a:solidFill>
                  <a:srgbClr val="C00000"/>
                </a:solidFill>
              </a:rPr>
              <a:t>确定可用性和用户体验目标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a:extLst>
              <a:ext uri="{FF2B5EF4-FFF2-40B4-BE49-F238E27FC236}">
                <a16:creationId xmlns:a16="http://schemas.microsoft.com/office/drawing/2014/main" id="{A2953142-488C-6DF7-A01A-31224370E08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8FB9F931-997C-4342-BB3F-DFC98E725A2D}" type="slidenum">
              <a:rPr lang="en-US" altLang="zh-CN" sz="1800" b="0"/>
              <a:pPr/>
              <a:t>14</a:t>
            </a:fld>
            <a:endParaRPr lang="en-US" altLang="zh-CN" sz="1800" b="0"/>
          </a:p>
        </p:txBody>
      </p:sp>
      <p:sp>
        <p:nvSpPr>
          <p:cNvPr id="22530" name="Rectangle 2">
            <a:extLst>
              <a:ext uri="{FF2B5EF4-FFF2-40B4-BE49-F238E27FC236}">
                <a16:creationId xmlns:a16="http://schemas.microsoft.com/office/drawing/2014/main" id="{E050CEA0-70DD-6736-8A7F-FF7A20D1F7E9}"/>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2531" name="Rectangle 3">
            <a:extLst>
              <a:ext uri="{FF2B5EF4-FFF2-40B4-BE49-F238E27FC236}">
                <a16:creationId xmlns:a16="http://schemas.microsoft.com/office/drawing/2014/main" id="{E36148CA-D5FD-9CEF-E12D-A39DEF8EDB02}"/>
              </a:ext>
            </a:extLst>
          </p:cNvPr>
          <p:cNvSpPr>
            <a:spLocks noGrp="1" noChangeArrowheads="1"/>
          </p:cNvSpPr>
          <p:nvPr>
            <p:ph idx="1"/>
          </p:nvPr>
        </p:nvSpPr>
        <p:spPr/>
        <p:txBody>
          <a:bodyPr/>
          <a:lstStyle/>
          <a:p>
            <a:pPr eaLnBrk="1" hangingPunct="1"/>
            <a:r>
              <a:rPr lang="zh-CN" altLang="en-US" b="1">
                <a:solidFill>
                  <a:srgbClr val="C00000"/>
                </a:solidFill>
              </a:rPr>
              <a:t>概念化问题空间有两个作用</a:t>
            </a:r>
            <a:endParaRPr lang="en-US" altLang="zh-CN" b="1">
              <a:solidFill>
                <a:srgbClr val="C00000"/>
              </a:solidFill>
            </a:endParaRPr>
          </a:p>
          <a:p>
            <a:pPr eaLnBrk="1" hangingPunct="1">
              <a:buFontTx/>
              <a:buNone/>
            </a:pPr>
            <a:endParaRPr lang="zh-CN" altLang="en-US"/>
          </a:p>
          <a:p>
            <a:pPr lvl="1" eaLnBrk="1" hangingPunct="1"/>
            <a:r>
              <a:rPr lang="zh-CN" altLang="en-US" b="1">
                <a:solidFill>
                  <a:srgbClr val="C00000"/>
                </a:solidFill>
              </a:rPr>
              <a:t>识别设计要达到的目标</a:t>
            </a:r>
            <a:r>
              <a:rPr lang="zh-CN" altLang="en-US"/>
              <a:t>，并明确需要设计什么</a:t>
            </a:r>
          </a:p>
          <a:p>
            <a:pPr lvl="2" eaLnBrk="1" hangingPunct="1"/>
            <a:r>
              <a:rPr lang="zh-CN" altLang="en-US"/>
              <a:t>尽早发现不合适的假定，而不是在设计中进行修改</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C00000"/>
                </a:solidFill>
              </a:rPr>
              <a:t>考虑系统的总体结构及用户如何能理解</a:t>
            </a:r>
            <a:r>
              <a:rPr lang="zh-CN" altLang="en-US"/>
              <a:t>，即</a:t>
            </a:r>
            <a:r>
              <a:rPr lang="zh-CN" altLang="en-US" u="sng"/>
              <a:t>概念模型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DB42454E-24DB-6CAB-12E5-01D8C7C0AC0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C472152-942E-45B8-AC4A-6B5B83072A55}" type="slidenum">
              <a:rPr lang="en-US" altLang="zh-CN" sz="1800" b="0"/>
              <a:pPr/>
              <a:t>15</a:t>
            </a:fld>
            <a:endParaRPr lang="en-US" altLang="zh-CN" sz="1800" b="0"/>
          </a:p>
        </p:txBody>
      </p:sp>
      <p:sp>
        <p:nvSpPr>
          <p:cNvPr id="23554" name="Rectangle 2">
            <a:extLst>
              <a:ext uri="{FF2B5EF4-FFF2-40B4-BE49-F238E27FC236}">
                <a16:creationId xmlns:a16="http://schemas.microsoft.com/office/drawing/2014/main" id="{B0D33907-4F58-D445-BF63-EFD88F4A16AD}"/>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314371" name="Rectangle 3">
            <a:extLst>
              <a:ext uri="{FF2B5EF4-FFF2-40B4-BE49-F238E27FC236}">
                <a16:creationId xmlns:a16="http://schemas.microsoft.com/office/drawing/2014/main" id="{3EDA357B-4161-0906-7BA4-013A25FC007B}"/>
              </a:ext>
            </a:extLst>
          </p:cNvPr>
          <p:cNvSpPr>
            <a:spLocks noGrp="1" noChangeArrowheads="1"/>
          </p:cNvSpPr>
          <p:nvPr>
            <p:ph idx="1"/>
          </p:nvPr>
        </p:nvSpPr>
        <p:spPr/>
        <p:txBody>
          <a:bodyPr/>
          <a:lstStyle/>
          <a:p>
            <a:pPr eaLnBrk="1" hangingPunct="1"/>
            <a:r>
              <a:rPr lang="zh-CN" altLang="en-US"/>
              <a:t>以上在</a:t>
            </a:r>
            <a:r>
              <a:rPr lang="en-US" altLang="zh-CN"/>
              <a:t>why</a:t>
            </a:r>
            <a:r>
              <a:rPr lang="zh-CN" altLang="en-US"/>
              <a:t>层次上明确了目标以及用户的需要及其他需求</a:t>
            </a:r>
          </a:p>
          <a:p>
            <a:pPr eaLnBrk="1" hangingPunct="1"/>
            <a:r>
              <a:rPr lang="zh-CN" altLang="en-US"/>
              <a:t>在进入</a:t>
            </a:r>
            <a:r>
              <a:rPr lang="en-US" altLang="zh-CN"/>
              <a:t>how</a:t>
            </a:r>
            <a:r>
              <a:rPr lang="zh-CN" altLang="en-US"/>
              <a:t>层次的设计之前，必须</a:t>
            </a:r>
            <a:r>
              <a:rPr lang="zh-CN" altLang="en-US" b="1">
                <a:solidFill>
                  <a:srgbClr val="C00000"/>
                </a:solidFill>
              </a:rPr>
              <a:t>指定什么是需要设计的</a:t>
            </a:r>
            <a:endParaRPr lang="en-US" altLang="zh-CN" b="1">
              <a:solidFill>
                <a:srgbClr val="C00000"/>
              </a:solidFill>
            </a:endParaRPr>
          </a:p>
          <a:p>
            <a:pPr eaLnBrk="1" hangingPunct="1">
              <a:buFontTx/>
              <a:buNone/>
            </a:pPr>
            <a:endParaRPr lang="zh-CN" altLang="en-US" b="1">
              <a:solidFill>
                <a:srgbClr val="C00000"/>
              </a:solidFill>
            </a:endParaRPr>
          </a:p>
          <a:p>
            <a:pPr eaLnBrk="1" hangingPunct="1"/>
            <a:r>
              <a:rPr lang="zh-CN" altLang="en-US"/>
              <a:t>什么是</a:t>
            </a:r>
            <a:r>
              <a:rPr lang="zh-CN" altLang="en-US" b="1" u="sng">
                <a:solidFill>
                  <a:srgbClr val="C00000"/>
                </a:solidFill>
              </a:rPr>
              <a:t>概念模型</a:t>
            </a:r>
            <a:r>
              <a:rPr lang="zh-CN" altLang="en-US"/>
              <a:t>（</a:t>
            </a:r>
            <a:r>
              <a:rPr lang="en-US" altLang="zh-CN"/>
              <a:t>conceptual model</a:t>
            </a:r>
            <a:r>
              <a:rPr lang="zh-CN" altLang="en-US"/>
              <a:t>）</a:t>
            </a:r>
          </a:p>
          <a:p>
            <a:pPr lvl="1" eaLnBrk="1" hangingPunct="1"/>
            <a:r>
              <a:rPr lang="zh-CN" altLang="en-US"/>
              <a:t>简单说，即所感兴趣事物的概念以及它们之间关系的描述</a:t>
            </a:r>
          </a:p>
          <a:p>
            <a:pPr lvl="1" eaLnBrk="1" hangingPunct="1"/>
            <a:r>
              <a:rPr lang="zh-CN" altLang="en-US" b="1">
                <a:solidFill>
                  <a:srgbClr val="0070C0"/>
                </a:solidFill>
              </a:rPr>
              <a:t>在软件工程中</a:t>
            </a:r>
            <a:r>
              <a:rPr lang="zh-CN" altLang="en-US"/>
              <a:t>，概念模型通常用来描述</a:t>
            </a:r>
            <a:r>
              <a:rPr lang="zh-CN" altLang="en-US" b="1">
                <a:solidFill>
                  <a:srgbClr val="C00000"/>
                </a:solidFill>
              </a:rPr>
              <a:t>系统应做什么</a:t>
            </a:r>
          </a:p>
          <a:p>
            <a:pPr lvl="2" eaLnBrk="1" hangingPunct="1"/>
            <a:r>
              <a:rPr lang="zh-CN" altLang="en-US"/>
              <a:t>例如：环境中的什么信息和关系系统应维护（领域模型）</a:t>
            </a:r>
          </a:p>
          <a:p>
            <a:pPr lvl="2" eaLnBrk="1" hangingPunct="1">
              <a:buFont typeface="Wingdings" panose="05000000000000000000" pitchFamily="2" charset="2"/>
              <a:buNone/>
            </a:pPr>
            <a:r>
              <a:rPr lang="zh-CN" altLang="en-US"/>
              <a:t>                环境中的什么活动系统应当自动化（过程模型）</a:t>
            </a:r>
          </a:p>
          <a:p>
            <a:pPr lvl="2" eaLnBrk="1" hangingPunct="1"/>
            <a:r>
              <a:rPr lang="zh-CN" altLang="en-US"/>
              <a:t>旨在与管理者或专家讨论系统的特征并指定需求</a:t>
            </a:r>
          </a:p>
          <a:p>
            <a:pPr lvl="1" eaLnBrk="1" hangingPunct="1"/>
            <a:r>
              <a:rPr lang="zh-CN" altLang="en-US" b="1">
                <a:solidFill>
                  <a:srgbClr val="0070C0"/>
                </a:solidFill>
              </a:rPr>
              <a:t>在</a:t>
            </a:r>
            <a:r>
              <a:rPr lang="en-US" altLang="zh-CN" b="1">
                <a:solidFill>
                  <a:srgbClr val="0070C0"/>
                </a:solidFill>
              </a:rPr>
              <a:t>HCI</a:t>
            </a:r>
            <a:r>
              <a:rPr lang="zh-CN" altLang="en-US" b="1">
                <a:solidFill>
                  <a:srgbClr val="0070C0"/>
                </a:solidFill>
              </a:rPr>
              <a:t>中</a:t>
            </a:r>
            <a:r>
              <a:rPr lang="zh-CN" altLang="en-US"/>
              <a:t>，概念模型通常用于描述</a:t>
            </a:r>
            <a:r>
              <a:rPr lang="zh-CN" altLang="en-US" b="1">
                <a:solidFill>
                  <a:srgbClr val="C00000"/>
                </a:solidFill>
              </a:rPr>
              <a:t>用户界面应做什么</a:t>
            </a:r>
          </a:p>
          <a:p>
            <a:pPr lvl="2" eaLnBrk="1" hangingPunct="1"/>
            <a:r>
              <a:rPr lang="zh-CN" altLang="en-US"/>
              <a:t>例如：系统能够让</a:t>
            </a:r>
            <a:r>
              <a:rPr lang="zh-CN" altLang="en-US">
                <a:solidFill>
                  <a:srgbClr val="0070C0"/>
                </a:solidFill>
              </a:rPr>
              <a:t>用户看见并操作什么信息</a:t>
            </a:r>
          </a:p>
          <a:p>
            <a:pPr lvl="2" eaLnBrk="1" hangingPunct="1">
              <a:buFont typeface="Wingdings" panose="05000000000000000000" pitchFamily="2" charset="2"/>
              <a:buNone/>
            </a:pPr>
            <a:r>
              <a:rPr lang="zh-CN" altLang="en-US"/>
              <a:t>		 系统能够让</a:t>
            </a:r>
            <a:r>
              <a:rPr lang="zh-CN" altLang="en-US">
                <a:solidFill>
                  <a:srgbClr val="0070C0"/>
                </a:solidFill>
              </a:rPr>
              <a:t>用户执行什么活动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4371">
                                            <p:txEl>
                                              <p:pRg st="3" end="3"/>
                                            </p:txEl>
                                          </p:spTgt>
                                        </p:tgtEl>
                                        <p:attrNameLst>
                                          <p:attrName>style.visibility</p:attrName>
                                        </p:attrNameLst>
                                      </p:cBhvr>
                                      <p:to>
                                        <p:strVal val="visible"/>
                                      </p:to>
                                    </p:set>
                                    <p:animEffect transition="in" filter="blinds(horizontal)">
                                      <p:cBhvr>
                                        <p:cTn id="7" dur="500"/>
                                        <p:tgtEl>
                                          <p:spTgt spid="31437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4371">
                                            <p:txEl>
                                              <p:pRg st="4" end="4"/>
                                            </p:txEl>
                                          </p:spTgt>
                                        </p:tgtEl>
                                        <p:attrNameLst>
                                          <p:attrName>style.visibility</p:attrName>
                                        </p:attrNameLst>
                                      </p:cBhvr>
                                      <p:to>
                                        <p:strVal val="visible"/>
                                      </p:to>
                                    </p:set>
                                    <p:animEffect transition="in" filter="blinds(horizontal)">
                                      <p:cBhvr>
                                        <p:cTn id="10" dur="500"/>
                                        <p:tgtEl>
                                          <p:spTgt spid="314371">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14371">
                                            <p:txEl>
                                              <p:pRg st="5" end="5"/>
                                            </p:txEl>
                                          </p:spTgt>
                                        </p:tgtEl>
                                        <p:attrNameLst>
                                          <p:attrName>style.visibility</p:attrName>
                                        </p:attrNameLst>
                                      </p:cBhvr>
                                      <p:to>
                                        <p:strVal val="visible"/>
                                      </p:to>
                                    </p:set>
                                    <p:anim calcmode="lin" valueType="num">
                                      <p:cBhvr additive="base">
                                        <p:cTn id="15" dur="500" fill="hold"/>
                                        <p:tgtEl>
                                          <p:spTgt spid="31437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4371">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371">
                                            <p:txEl>
                                              <p:pRg st="6" end="6"/>
                                            </p:txEl>
                                          </p:spTgt>
                                        </p:tgtEl>
                                        <p:attrNameLst>
                                          <p:attrName>style.visibility</p:attrName>
                                        </p:attrNameLst>
                                      </p:cBhvr>
                                      <p:to>
                                        <p:strVal val="visible"/>
                                      </p:to>
                                    </p:set>
                                    <p:anim calcmode="lin" valueType="num">
                                      <p:cBhvr additive="base">
                                        <p:cTn id="19" dur="500" fill="hold"/>
                                        <p:tgtEl>
                                          <p:spTgt spid="31437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4371">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4371">
                                            <p:txEl>
                                              <p:pRg st="7" end="7"/>
                                            </p:txEl>
                                          </p:spTgt>
                                        </p:tgtEl>
                                        <p:attrNameLst>
                                          <p:attrName>style.visibility</p:attrName>
                                        </p:attrNameLst>
                                      </p:cBhvr>
                                      <p:to>
                                        <p:strVal val="visible"/>
                                      </p:to>
                                    </p:set>
                                    <p:anim calcmode="lin" valueType="num">
                                      <p:cBhvr additive="base">
                                        <p:cTn id="23" dur="500" fill="hold"/>
                                        <p:tgtEl>
                                          <p:spTgt spid="314371">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4371">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4371">
                                            <p:txEl>
                                              <p:pRg st="8" end="8"/>
                                            </p:txEl>
                                          </p:spTgt>
                                        </p:tgtEl>
                                        <p:attrNameLst>
                                          <p:attrName>style.visibility</p:attrName>
                                        </p:attrNameLst>
                                      </p:cBhvr>
                                      <p:to>
                                        <p:strVal val="visible"/>
                                      </p:to>
                                    </p:set>
                                    <p:anim calcmode="lin" valueType="num">
                                      <p:cBhvr additive="base">
                                        <p:cTn id="27" dur="500" fill="hold"/>
                                        <p:tgtEl>
                                          <p:spTgt spid="314371">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143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314371">
                                            <p:txEl>
                                              <p:pRg st="9" end="9"/>
                                            </p:txEl>
                                          </p:spTgt>
                                        </p:tgtEl>
                                        <p:attrNameLst>
                                          <p:attrName>style.visibility</p:attrName>
                                        </p:attrNameLst>
                                      </p:cBhvr>
                                      <p:to>
                                        <p:strVal val="visible"/>
                                      </p:to>
                                    </p:set>
                                    <p:anim calcmode="lin" valueType="num">
                                      <p:cBhvr additive="base">
                                        <p:cTn id="33" dur="500" fill="hold"/>
                                        <p:tgtEl>
                                          <p:spTgt spid="314371">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4371">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4371">
                                            <p:txEl>
                                              <p:pRg st="10" end="10"/>
                                            </p:txEl>
                                          </p:spTgt>
                                        </p:tgtEl>
                                        <p:attrNameLst>
                                          <p:attrName>style.visibility</p:attrName>
                                        </p:attrNameLst>
                                      </p:cBhvr>
                                      <p:to>
                                        <p:strVal val="visible"/>
                                      </p:to>
                                    </p:set>
                                    <p:anim calcmode="lin" valueType="num">
                                      <p:cBhvr additive="base">
                                        <p:cTn id="37" dur="500" fill="hold"/>
                                        <p:tgtEl>
                                          <p:spTgt spid="31437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4371">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14371">
                                            <p:txEl>
                                              <p:pRg st="11" end="11"/>
                                            </p:txEl>
                                          </p:spTgt>
                                        </p:tgtEl>
                                        <p:attrNameLst>
                                          <p:attrName>style.visibility</p:attrName>
                                        </p:attrNameLst>
                                      </p:cBhvr>
                                      <p:to>
                                        <p:strVal val="visible"/>
                                      </p:to>
                                    </p:set>
                                    <p:anim calcmode="lin" valueType="num">
                                      <p:cBhvr additive="base">
                                        <p:cTn id="41" dur="500" fill="hold"/>
                                        <p:tgtEl>
                                          <p:spTgt spid="314371">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437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a:extLst>
              <a:ext uri="{FF2B5EF4-FFF2-40B4-BE49-F238E27FC236}">
                <a16:creationId xmlns:a16="http://schemas.microsoft.com/office/drawing/2014/main" id="{36B49A6A-26A0-9127-AD3A-FB52105F947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8EC8DEC0-BB35-4CFB-8ED5-1024E2BEE631}" type="slidenum">
              <a:rPr lang="en-US" altLang="zh-CN" sz="1800" b="0"/>
              <a:pPr/>
              <a:t>16</a:t>
            </a:fld>
            <a:endParaRPr lang="en-US" altLang="zh-CN" sz="1800" b="0"/>
          </a:p>
        </p:txBody>
      </p:sp>
      <p:sp>
        <p:nvSpPr>
          <p:cNvPr id="24578" name="Rectangle 2">
            <a:extLst>
              <a:ext uri="{FF2B5EF4-FFF2-40B4-BE49-F238E27FC236}">
                <a16:creationId xmlns:a16="http://schemas.microsoft.com/office/drawing/2014/main" id="{3E8B789F-CDC9-62BB-F50C-BEB6B8860D64}"/>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4579" name="Rectangle 3">
            <a:extLst>
              <a:ext uri="{FF2B5EF4-FFF2-40B4-BE49-F238E27FC236}">
                <a16:creationId xmlns:a16="http://schemas.microsoft.com/office/drawing/2014/main" id="{9A87C5F7-BE58-9241-69E4-AE04F6DECB35}"/>
              </a:ext>
            </a:extLst>
          </p:cNvPr>
          <p:cNvSpPr>
            <a:spLocks noGrp="1" noChangeArrowheads="1"/>
          </p:cNvSpPr>
          <p:nvPr>
            <p:ph idx="1"/>
          </p:nvPr>
        </p:nvSpPr>
        <p:spPr/>
        <p:txBody>
          <a:bodyPr/>
          <a:lstStyle/>
          <a:p>
            <a:pPr lvl="1" eaLnBrk="1" hangingPunct="1"/>
            <a:r>
              <a:rPr lang="zh-CN" altLang="en-US"/>
              <a:t>旨在</a:t>
            </a:r>
            <a:r>
              <a:rPr lang="zh-CN" altLang="en-US" b="1">
                <a:solidFill>
                  <a:srgbClr val="C00000"/>
                </a:solidFill>
              </a:rPr>
              <a:t>与用户讨论</a:t>
            </a:r>
            <a:r>
              <a:rPr lang="zh-CN" altLang="en-US"/>
              <a:t>系统是否对他们的任务提供了可用的支持并指定用户的需求</a:t>
            </a:r>
            <a:endParaRPr lang="en-US" altLang="zh-CN"/>
          </a:p>
          <a:p>
            <a:pPr lvl="1" eaLnBrk="1" hangingPunct="1">
              <a:buFontTx/>
              <a:buNone/>
            </a:pPr>
            <a:endParaRPr lang="zh-CN" altLang="en-US"/>
          </a:p>
          <a:p>
            <a:pPr lvl="1" eaLnBrk="1" hangingPunct="1"/>
            <a:r>
              <a:rPr lang="zh-CN" altLang="en-US"/>
              <a:t>概念模型</a:t>
            </a:r>
            <a:r>
              <a:rPr lang="zh-CN" altLang="en-US" b="1">
                <a:solidFill>
                  <a:srgbClr val="C00000"/>
                </a:solidFill>
              </a:rPr>
              <a:t>采用用户的概念来描述</a:t>
            </a:r>
            <a:r>
              <a:rPr lang="zh-CN" altLang="en-US"/>
              <a:t>，故又称</a:t>
            </a:r>
            <a:r>
              <a:rPr lang="zh-CN" altLang="en-US" b="1">
                <a:solidFill>
                  <a:srgbClr val="C00000"/>
                </a:solidFill>
              </a:rPr>
              <a:t>用户概念模型</a:t>
            </a:r>
          </a:p>
          <a:p>
            <a:pPr lvl="2" eaLnBrk="1" hangingPunct="1"/>
            <a:r>
              <a:rPr lang="zh-CN" altLang="en-US"/>
              <a:t>指定用户对系统的理解，包括系统的功能、交互操作以及界面的外观等</a:t>
            </a:r>
            <a:endParaRPr lang="en-US" altLang="zh-CN"/>
          </a:p>
          <a:p>
            <a:pPr lvl="2" eaLnBrk="1" hangingPunct="1">
              <a:buFont typeface="Wingdings" panose="05000000000000000000" pitchFamily="2" charset="2"/>
              <a:buNone/>
            </a:pPr>
            <a:endParaRPr lang="zh-CN" altLang="en-US"/>
          </a:p>
          <a:p>
            <a:pPr lvl="1" eaLnBrk="1" hangingPunct="1"/>
            <a:r>
              <a:rPr lang="zh-CN" altLang="en-US"/>
              <a:t>因为观点和用途不同，可以有不同类型和不同层次的概念模型</a:t>
            </a:r>
          </a:p>
          <a:p>
            <a:pPr lvl="2" eaLnBrk="1" hangingPunct="1"/>
            <a:r>
              <a:rPr lang="zh-CN" altLang="en-US"/>
              <a:t>出于用户理解的目的，通常采用了</a:t>
            </a:r>
            <a:r>
              <a:rPr lang="zh-CN" altLang="en-US" b="1">
                <a:solidFill>
                  <a:srgbClr val="C00000"/>
                </a:solidFill>
              </a:rPr>
              <a:t>自然语言</a:t>
            </a:r>
            <a:r>
              <a:rPr lang="zh-CN" altLang="en-US"/>
              <a:t>或</a:t>
            </a:r>
            <a:r>
              <a:rPr lang="zh-CN" altLang="en-US" b="1">
                <a:solidFill>
                  <a:srgbClr val="C00000"/>
                </a:solidFill>
              </a:rPr>
              <a:t>图形描述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5A43563E-CB1E-52C0-DFC1-2E04302F35A2}"/>
              </a:ext>
            </a:extLst>
          </p:cNvPr>
          <p:cNvSpPr>
            <a:spLocks noGrp="1" noChangeArrowheads="1"/>
          </p:cNvSpPr>
          <p:nvPr>
            <p:ph type="title"/>
          </p:nvPr>
        </p:nvSpPr>
        <p:spPr/>
        <p:txBody>
          <a:bodyPr/>
          <a:lstStyle/>
          <a:p>
            <a:pPr eaLnBrk="1" hangingPunct="1"/>
            <a:endParaRPr lang="zh-CN" altLang="en-US"/>
          </a:p>
        </p:txBody>
      </p:sp>
      <p:sp>
        <p:nvSpPr>
          <p:cNvPr id="25602" name="内容占位符 2">
            <a:extLst>
              <a:ext uri="{FF2B5EF4-FFF2-40B4-BE49-F238E27FC236}">
                <a16:creationId xmlns:a16="http://schemas.microsoft.com/office/drawing/2014/main" id="{6A3785B8-0323-0C1C-D3D3-2BE373B29221}"/>
              </a:ext>
            </a:extLst>
          </p:cNvPr>
          <p:cNvSpPr>
            <a:spLocks noGrp="1" noChangeArrowheads="1"/>
          </p:cNvSpPr>
          <p:nvPr>
            <p:ph idx="1"/>
          </p:nvPr>
        </p:nvSpPr>
        <p:spPr/>
        <p:txBody>
          <a:bodyPr/>
          <a:lstStyle/>
          <a:p>
            <a:pPr eaLnBrk="1" hangingPunct="1"/>
            <a:r>
              <a:rPr lang="zh-CN" altLang="en-US"/>
              <a:t>设计是一个复杂问题，并非所有假定（</a:t>
            </a:r>
            <a:r>
              <a:rPr lang="zh-CN" altLang="en-US" b="1">
                <a:solidFill>
                  <a:srgbClr val="C00000"/>
                </a:solidFill>
              </a:rPr>
              <a:t>设计思想</a:t>
            </a:r>
            <a:r>
              <a:rPr lang="en-US" altLang="zh-CN" b="1">
                <a:solidFill>
                  <a:srgbClr val="C00000"/>
                </a:solidFill>
              </a:rPr>
              <a:t>/</a:t>
            </a:r>
            <a:r>
              <a:rPr lang="zh-CN" altLang="en-US" b="1">
                <a:solidFill>
                  <a:srgbClr val="C00000"/>
                </a:solidFill>
              </a:rPr>
              <a:t>方案</a:t>
            </a:r>
            <a:r>
              <a:rPr lang="zh-CN" altLang="en-US"/>
              <a:t>）可立即获得验证</a:t>
            </a:r>
            <a:endParaRPr lang="en-US" altLang="zh-CN"/>
          </a:p>
          <a:p>
            <a:pPr eaLnBrk="1" hangingPunct="1">
              <a:buFontTx/>
              <a:buNone/>
            </a:pPr>
            <a:endParaRPr lang="zh-CN" altLang="en-US"/>
          </a:p>
          <a:p>
            <a:pPr lvl="1" eaLnBrk="1" hangingPunct="1"/>
            <a:r>
              <a:rPr lang="zh-CN" altLang="en-US"/>
              <a:t>概念模型最终被用户理解、</a:t>
            </a:r>
            <a:r>
              <a:rPr lang="zh-CN" altLang="en-US" b="1" u="sng">
                <a:solidFill>
                  <a:srgbClr val="C00000"/>
                </a:solidFill>
              </a:rPr>
              <a:t>原型</a:t>
            </a:r>
            <a:r>
              <a:rPr lang="zh-CN" altLang="en-US"/>
              <a:t>被用户接受需要一个设计和评估原型的迭代过程</a:t>
            </a:r>
            <a:endParaRPr lang="en-US" altLang="zh-CN"/>
          </a:p>
          <a:p>
            <a:pPr lvl="1" eaLnBrk="1" hangingPunct="1">
              <a:buFontTx/>
              <a:buNone/>
            </a:pPr>
            <a:endParaRPr lang="zh-CN" altLang="en-US"/>
          </a:p>
          <a:p>
            <a:pPr lvl="1" eaLnBrk="1" hangingPunct="1"/>
            <a:r>
              <a:rPr lang="zh-CN" altLang="en-US"/>
              <a:t>只有</a:t>
            </a:r>
            <a:r>
              <a:rPr lang="zh-CN" altLang="en-US" b="1">
                <a:solidFill>
                  <a:srgbClr val="0070C0"/>
                </a:solidFill>
              </a:rPr>
              <a:t>被用户理解和接受</a:t>
            </a:r>
            <a:r>
              <a:rPr lang="zh-CN" altLang="en-US"/>
              <a:t>，才能将原型开发为最终产品</a:t>
            </a:r>
          </a:p>
          <a:p>
            <a:pPr eaLnBrk="1" hangingPunct="1">
              <a:buFontTx/>
              <a:buNone/>
            </a:pPr>
            <a:endParaRPr lang="zh-CN" altLang="en-US"/>
          </a:p>
        </p:txBody>
      </p:sp>
      <p:sp>
        <p:nvSpPr>
          <p:cNvPr id="25603" name="灯片编号占位符 3">
            <a:extLst>
              <a:ext uri="{FF2B5EF4-FFF2-40B4-BE49-F238E27FC236}">
                <a16:creationId xmlns:a16="http://schemas.microsoft.com/office/drawing/2014/main" id="{5B2794B9-1C32-6287-17B5-ADFF99B9BE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C11E9D7-F47E-452A-BF0B-64511DD25F4C}" type="slidenum">
              <a:rPr lang="en-US" altLang="zh-CN" sz="1800" b="0"/>
              <a:pPr/>
              <a:t>17</a:t>
            </a:fld>
            <a:endParaRPr lang="en-US" altLang="zh-CN" sz="1800"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3">
            <a:extLst>
              <a:ext uri="{FF2B5EF4-FFF2-40B4-BE49-F238E27FC236}">
                <a16:creationId xmlns:a16="http://schemas.microsoft.com/office/drawing/2014/main" id="{592014C4-6C5A-B913-F645-4A6FC21D43F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1B6A554-427E-4889-A1EB-D323DD345A48}" type="slidenum">
              <a:rPr lang="en-US" altLang="zh-CN" sz="1800" b="0"/>
              <a:pPr/>
              <a:t>18</a:t>
            </a:fld>
            <a:endParaRPr lang="en-US" altLang="zh-CN" sz="1800" b="0"/>
          </a:p>
        </p:txBody>
      </p:sp>
      <p:sp>
        <p:nvSpPr>
          <p:cNvPr id="26626" name="Rectangle 2">
            <a:extLst>
              <a:ext uri="{FF2B5EF4-FFF2-40B4-BE49-F238E27FC236}">
                <a16:creationId xmlns:a16="http://schemas.microsoft.com/office/drawing/2014/main" id="{57CE3925-2D56-82C7-FE3C-D6D0B37B3B10}"/>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6627" name="Rectangle 3">
            <a:extLst>
              <a:ext uri="{FF2B5EF4-FFF2-40B4-BE49-F238E27FC236}">
                <a16:creationId xmlns:a16="http://schemas.microsoft.com/office/drawing/2014/main" id="{5E6168F8-3170-4674-5754-631C1DCAFCA0}"/>
              </a:ext>
            </a:extLst>
          </p:cNvPr>
          <p:cNvSpPr>
            <a:spLocks noGrp="1" noChangeArrowheads="1"/>
          </p:cNvSpPr>
          <p:nvPr>
            <p:ph idx="1"/>
          </p:nvPr>
        </p:nvSpPr>
        <p:spPr/>
        <p:txBody>
          <a:bodyPr/>
          <a:lstStyle/>
          <a:p>
            <a:pPr lvl="1" eaLnBrk="1" hangingPunct="1"/>
            <a:r>
              <a:rPr lang="zh-CN" altLang="en-US"/>
              <a:t>什么是</a:t>
            </a:r>
            <a:r>
              <a:rPr lang="zh-CN" altLang="en-US" b="1">
                <a:solidFill>
                  <a:srgbClr val="C00000"/>
                </a:solidFill>
              </a:rPr>
              <a:t>原型</a:t>
            </a:r>
            <a:r>
              <a:rPr lang="zh-CN" altLang="en-US"/>
              <a:t>（</a:t>
            </a:r>
            <a:r>
              <a:rPr lang="en-US" altLang="zh-CN"/>
              <a:t>prototype</a:t>
            </a:r>
            <a:r>
              <a:rPr lang="zh-CN" altLang="en-US"/>
              <a:t>）</a:t>
            </a:r>
          </a:p>
          <a:p>
            <a:pPr lvl="2" eaLnBrk="1" hangingPunct="1"/>
            <a:r>
              <a:rPr lang="zh-CN" altLang="en-US"/>
              <a:t>它是最终产品某些关键特征的 </a:t>
            </a:r>
            <a:r>
              <a:rPr lang="en-US" altLang="zh-CN" b="1"/>
              <a:t>simulation or animation</a:t>
            </a:r>
          </a:p>
          <a:p>
            <a:pPr lvl="3" eaLnBrk="1" hangingPunct="1"/>
            <a:r>
              <a:rPr lang="en-US" altLang="zh-CN"/>
              <a:t>animation</a:t>
            </a:r>
            <a:r>
              <a:rPr lang="zh-CN" altLang="en-US"/>
              <a:t>是用户与系统交互的动态表示</a:t>
            </a:r>
          </a:p>
          <a:p>
            <a:pPr lvl="3" eaLnBrk="1" hangingPunct="1"/>
            <a:r>
              <a:rPr lang="en-US" altLang="zh-CN"/>
              <a:t>simulation</a:t>
            </a:r>
            <a:r>
              <a:rPr lang="zh-CN" altLang="en-US"/>
              <a:t>是系统有限功能的模拟，未考虑性能、安全等</a:t>
            </a:r>
          </a:p>
          <a:p>
            <a:pPr lvl="2" eaLnBrk="1" hangingPunct="1"/>
            <a:r>
              <a:rPr lang="zh-CN" altLang="en-US"/>
              <a:t>以牺牲另外一些特征为代价</a:t>
            </a:r>
            <a:r>
              <a:rPr lang="zh-CN" altLang="en-US" b="1">
                <a:solidFill>
                  <a:srgbClr val="0070C0"/>
                </a:solidFill>
              </a:rPr>
              <a:t>来换取开发所需的资源</a:t>
            </a:r>
            <a:endParaRPr lang="en-US" altLang="zh-CN" b="1">
              <a:solidFill>
                <a:srgbClr val="0070C0"/>
              </a:solidFill>
            </a:endParaRPr>
          </a:p>
          <a:p>
            <a:pPr lvl="2" eaLnBrk="1" hangingPunct="1">
              <a:buFont typeface="Wingdings" panose="05000000000000000000" pitchFamily="2" charset="2"/>
              <a:buNone/>
            </a:pPr>
            <a:endParaRPr lang="zh-CN" altLang="en-US" b="1">
              <a:solidFill>
                <a:srgbClr val="0070C0"/>
              </a:solidFill>
            </a:endParaRPr>
          </a:p>
          <a:p>
            <a:pPr lvl="1" eaLnBrk="1" hangingPunct="1"/>
            <a:r>
              <a:rPr lang="zh-CN" altLang="en-US" b="1">
                <a:solidFill>
                  <a:srgbClr val="0070C0"/>
                </a:solidFill>
              </a:rPr>
              <a:t>迭代设计成功的关键</a:t>
            </a:r>
            <a:r>
              <a:rPr lang="zh-CN" altLang="en-US"/>
              <a:t>是首先需要</a:t>
            </a:r>
            <a:r>
              <a:rPr lang="zh-CN" altLang="en-US" b="1">
                <a:solidFill>
                  <a:srgbClr val="0070C0"/>
                </a:solidFill>
              </a:rPr>
              <a:t>理解什么是用户的任务</a:t>
            </a:r>
          </a:p>
          <a:p>
            <a:pPr lvl="2" eaLnBrk="1" hangingPunct="1"/>
            <a:r>
              <a:rPr lang="zh-CN" altLang="en-US"/>
              <a:t>因为一个交互式系统旨在对用户所做的事情提供帮助</a:t>
            </a:r>
          </a:p>
          <a:p>
            <a:pPr lvl="2" eaLnBrk="1" hangingPunct="1"/>
            <a:r>
              <a:rPr lang="zh-CN" altLang="en-US"/>
              <a:t>在考虑使用什么技术来支持前，</a:t>
            </a:r>
            <a:r>
              <a:rPr lang="zh-CN" altLang="en-US">
                <a:solidFill>
                  <a:srgbClr val="0070C0"/>
                </a:solidFill>
              </a:rPr>
              <a:t>需理解用户做什么</a:t>
            </a:r>
          </a:p>
          <a:p>
            <a:pPr lvl="3" eaLnBrk="1" hangingPunct="1"/>
            <a:r>
              <a:rPr lang="zh-CN" altLang="en-US"/>
              <a:t>例如：用户的任务是对信息进行管理，还是与其他用户通信和协调，或者其他什么活动</a:t>
            </a:r>
            <a:endParaRPr lang="en-US" altLang="zh-CN"/>
          </a:p>
          <a:p>
            <a:pPr lvl="3" eaLnBrk="1" hangingPunct="1"/>
            <a:endParaRPr lang="zh-CN" altLang="en-US"/>
          </a:p>
          <a:p>
            <a:pPr lvl="1" eaLnBrk="1" hangingPunct="1"/>
            <a:r>
              <a:rPr lang="zh-CN" altLang="en-US"/>
              <a:t>理解问题空间</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a:extLst>
              <a:ext uri="{FF2B5EF4-FFF2-40B4-BE49-F238E27FC236}">
                <a16:creationId xmlns:a16="http://schemas.microsoft.com/office/drawing/2014/main" id="{A3E4943E-34D0-F869-BD2B-DC0914961F3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FDB45E3D-9C3F-4B60-A44A-89D07AC10764}" type="slidenum">
              <a:rPr lang="en-US" altLang="zh-CN" sz="1800" b="0"/>
              <a:pPr/>
              <a:t>19</a:t>
            </a:fld>
            <a:endParaRPr lang="en-US" altLang="zh-CN" sz="1800" b="0"/>
          </a:p>
        </p:txBody>
      </p:sp>
      <p:sp>
        <p:nvSpPr>
          <p:cNvPr id="27650" name="Rectangle 2">
            <a:extLst>
              <a:ext uri="{FF2B5EF4-FFF2-40B4-BE49-F238E27FC236}">
                <a16:creationId xmlns:a16="http://schemas.microsoft.com/office/drawing/2014/main" id="{9C3DE443-C20E-CF76-62CD-8A475D2DAAA3}"/>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7651" name="Rectangle 3">
            <a:extLst>
              <a:ext uri="{FF2B5EF4-FFF2-40B4-BE49-F238E27FC236}">
                <a16:creationId xmlns:a16="http://schemas.microsoft.com/office/drawing/2014/main" id="{E3590008-407B-FC6A-0B48-017CEA2D5F0E}"/>
              </a:ext>
            </a:extLst>
          </p:cNvPr>
          <p:cNvSpPr>
            <a:spLocks noGrp="1" noChangeArrowheads="1"/>
          </p:cNvSpPr>
          <p:nvPr>
            <p:ph idx="1"/>
          </p:nvPr>
        </p:nvSpPr>
        <p:spPr/>
        <p:txBody>
          <a:bodyPr/>
          <a:lstStyle/>
          <a:p>
            <a:pPr eaLnBrk="1" hangingPunct="1"/>
            <a:r>
              <a:rPr lang="zh-CN" altLang="en-US" b="1">
                <a:solidFill>
                  <a:srgbClr val="C00000"/>
                </a:solidFill>
              </a:rPr>
              <a:t>如何概念建模</a:t>
            </a:r>
            <a:r>
              <a:rPr lang="zh-CN" altLang="en-US"/>
              <a:t>（</a:t>
            </a:r>
            <a:r>
              <a:rPr lang="en-US" altLang="zh-CN"/>
              <a:t>conceptual modeling</a:t>
            </a:r>
            <a:r>
              <a:rPr lang="zh-CN" altLang="en-US"/>
              <a:t>）</a:t>
            </a:r>
          </a:p>
          <a:p>
            <a:pPr lvl="1" eaLnBrk="1" hangingPunct="1"/>
            <a:r>
              <a:rPr lang="zh-CN" altLang="en-US"/>
              <a:t>首先需要</a:t>
            </a:r>
            <a:r>
              <a:rPr lang="zh-CN" altLang="en-US">
                <a:solidFill>
                  <a:srgbClr val="0070C0"/>
                </a:solidFill>
              </a:rPr>
              <a:t>从抽象的角度</a:t>
            </a:r>
            <a:r>
              <a:rPr lang="zh-CN" altLang="en-US"/>
              <a:t>，考虑使用什么样的</a:t>
            </a:r>
            <a:r>
              <a:rPr lang="zh-CN" altLang="en-US" b="1" u="sng">
                <a:solidFill>
                  <a:srgbClr val="C00000"/>
                </a:solidFill>
              </a:rPr>
              <a:t>交互方式</a:t>
            </a:r>
            <a:r>
              <a:rPr lang="zh-CN" altLang="en-US"/>
              <a:t>去支持用户的活动</a:t>
            </a:r>
          </a:p>
          <a:p>
            <a:pPr lvl="2" eaLnBrk="1" hangingPunct="1"/>
            <a:r>
              <a:rPr lang="zh-CN" altLang="en-US"/>
              <a:t>例如：用户的目的是</a:t>
            </a:r>
            <a:r>
              <a:rPr lang="zh-CN" altLang="en-US">
                <a:solidFill>
                  <a:srgbClr val="0070C0"/>
                </a:solidFill>
              </a:rPr>
              <a:t>获取某些和他的任务相关的信息</a:t>
            </a:r>
          </a:p>
          <a:p>
            <a:pPr lvl="3" eaLnBrk="1" hangingPunct="1"/>
            <a:r>
              <a:rPr lang="zh-CN" altLang="en-US"/>
              <a:t>用户可以</a:t>
            </a:r>
            <a:r>
              <a:rPr lang="zh-CN" altLang="en-US" u="sng"/>
              <a:t>浏览</a:t>
            </a:r>
            <a:r>
              <a:rPr lang="zh-CN" altLang="en-US"/>
              <a:t>所有相关信息（不适合过多的信息），或</a:t>
            </a:r>
          </a:p>
          <a:p>
            <a:pPr lvl="3" eaLnBrk="1" hangingPunct="1"/>
            <a:r>
              <a:rPr lang="zh-CN" altLang="en-US"/>
              <a:t>用户可向系统</a:t>
            </a:r>
            <a:r>
              <a:rPr lang="zh-CN" altLang="en-US" u="sng"/>
              <a:t>提问</a:t>
            </a:r>
            <a:r>
              <a:rPr lang="zh-CN" altLang="en-US"/>
              <a:t>（系统回答可能遗漏重要信息），或</a:t>
            </a:r>
          </a:p>
          <a:p>
            <a:pPr lvl="3" eaLnBrk="1" hangingPunct="1"/>
            <a:r>
              <a:rPr lang="zh-CN" altLang="en-US"/>
              <a:t>两种方式的结合</a:t>
            </a:r>
            <a:endParaRPr lang="en-US" altLang="zh-CN"/>
          </a:p>
          <a:p>
            <a:pPr lvl="3" eaLnBrk="1" hangingPunct="1">
              <a:buFontTx/>
              <a:buNone/>
            </a:pPr>
            <a:endParaRPr lang="zh-CN" altLang="en-US"/>
          </a:p>
          <a:p>
            <a:pPr lvl="1" eaLnBrk="1" hangingPunct="1"/>
            <a:r>
              <a:rPr lang="zh-CN" altLang="en-US"/>
              <a:t>其次</a:t>
            </a:r>
            <a:r>
              <a:rPr lang="zh-CN" altLang="en-US">
                <a:solidFill>
                  <a:srgbClr val="0070C0"/>
                </a:solidFill>
              </a:rPr>
              <a:t>从具体的角度</a:t>
            </a:r>
            <a:r>
              <a:rPr lang="zh-CN" altLang="en-US"/>
              <a:t>，考虑使用什么样的</a:t>
            </a:r>
            <a:r>
              <a:rPr lang="zh-CN" altLang="en-US" b="1" u="sng">
                <a:solidFill>
                  <a:srgbClr val="C00000"/>
                </a:solidFill>
              </a:rPr>
              <a:t>交互形式</a:t>
            </a:r>
            <a:r>
              <a:rPr lang="zh-CN" altLang="en-US"/>
              <a:t>来完成交互活动</a:t>
            </a:r>
          </a:p>
          <a:p>
            <a:pPr lvl="2" eaLnBrk="1" hangingPunct="1"/>
            <a:r>
              <a:rPr lang="zh-CN" altLang="en-US"/>
              <a:t>例如：如果采用浏览方式，可以选择</a:t>
            </a:r>
            <a:r>
              <a:rPr lang="zh-CN" altLang="en-US" u="sng"/>
              <a:t>直接操作范型</a:t>
            </a:r>
          </a:p>
          <a:p>
            <a:pPr lvl="2" eaLnBrk="1" hangingPunct="1">
              <a:buFont typeface="Wingdings" panose="05000000000000000000" pitchFamily="2" charset="2"/>
              <a:buNone/>
            </a:pPr>
            <a:r>
              <a:rPr lang="zh-CN" altLang="en-US"/>
              <a:t>		 如果采用提问方式，可以选择</a:t>
            </a:r>
            <a:r>
              <a:rPr lang="zh-CN" altLang="en-US" u="sng"/>
              <a:t>代理范型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3">
            <a:extLst>
              <a:ext uri="{FF2B5EF4-FFF2-40B4-BE49-F238E27FC236}">
                <a16:creationId xmlns:a16="http://schemas.microsoft.com/office/drawing/2014/main" id="{1EF3C662-2FED-CAC1-058E-B12BB51B351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E4271EAE-0AE7-4F34-B795-2B26831AB4D1}" type="slidenum">
              <a:rPr lang="en-US" altLang="zh-CN" sz="1800" b="0"/>
              <a:pPr/>
              <a:t>2</a:t>
            </a:fld>
            <a:endParaRPr lang="en-US" altLang="zh-CN" sz="1800" b="0"/>
          </a:p>
        </p:txBody>
      </p:sp>
      <p:sp>
        <p:nvSpPr>
          <p:cNvPr id="7170" name="Rectangle 2">
            <a:extLst>
              <a:ext uri="{FF2B5EF4-FFF2-40B4-BE49-F238E27FC236}">
                <a16:creationId xmlns:a16="http://schemas.microsoft.com/office/drawing/2014/main" id="{272006A1-8FA0-D8A9-31A2-45F754838BBA}"/>
              </a:ext>
            </a:extLst>
          </p:cNvPr>
          <p:cNvSpPr>
            <a:spLocks noGrp="1" noChangeArrowheads="1"/>
          </p:cNvSpPr>
          <p:nvPr>
            <p:ph type="title"/>
          </p:nvPr>
        </p:nvSpPr>
        <p:spPr/>
        <p:txBody>
          <a:bodyPr/>
          <a:lstStyle/>
          <a:p>
            <a:pPr eaLnBrk="1" hangingPunct="1"/>
            <a:r>
              <a:rPr lang="zh-CN" altLang="en-US"/>
              <a:t>第 </a:t>
            </a:r>
            <a:r>
              <a:rPr lang="en-US" altLang="zh-CN"/>
              <a:t>2 </a:t>
            </a:r>
            <a:r>
              <a:rPr lang="zh-CN" altLang="en-US"/>
              <a:t>章 理解与概念化交互</a:t>
            </a:r>
          </a:p>
        </p:txBody>
      </p:sp>
      <p:sp>
        <p:nvSpPr>
          <p:cNvPr id="7171" name="Rectangle 3">
            <a:extLst>
              <a:ext uri="{FF2B5EF4-FFF2-40B4-BE49-F238E27FC236}">
                <a16:creationId xmlns:a16="http://schemas.microsoft.com/office/drawing/2014/main" id="{4F55F4FA-D9D3-A5C2-1BE2-41F1FAE11A74}"/>
              </a:ext>
            </a:extLst>
          </p:cNvPr>
          <p:cNvSpPr>
            <a:spLocks noGrp="1" noChangeArrowheads="1"/>
          </p:cNvSpPr>
          <p:nvPr>
            <p:ph idx="1"/>
          </p:nvPr>
        </p:nvSpPr>
        <p:spPr/>
        <p:txBody>
          <a:bodyPr/>
          <a:lstStyle/>
          <a:p>
            <a:pPr eaLnBrk="1" hangingPunct="1">
              <a:lnSpc>
                <a:spcPct val="130000"/>
              </a:lnSpc>
            </a:pPr>
            <a:r>
              <a:rPr lang="zh-CN" altLang="en-US"/>
              <a:t>本章内容</a:t>
            </a:r>
          </a:p>
          <a:p>
            <a:pPr lvl="1" eaLnBrk="1" hangingPunct="1">
              <a:lnSpc>
                <a:spcPct val="130000"/>
              </a:lnSpc>
            </a:pPr>
            <a:r>
              <a:rPr lang="zh-CN" altLang="en-US"/>
              <a:t>引言</a:t>
            </a:r>
          </a:p>
          <a:p>
            <a:pPr lvl="1" eaLnBrk="1" hangingPunct="1">
              <a:lnSpc>
                <a:spcPct val="130000"/>
              </a:lnSpc>
            </a:pPr>
            <a:r>
              <a:rPr lang="zh-CN" altLang="en-US"/>
              <a:t>理解问题空间</a:t>
            </a:r>
          </a:p>
          <a:p>
            <a:pPr lvl="1" eaLnBrk="1" hangingPunct="1">
              <a:lnSpc>
                <a:spcPct val="130000"/>
              </a:lnSpc>
            </a:pPr>
            <a:r>
              <a:rPr lang="zh-CN" altLang="en-US"/>
              <a:t>概念模型</a:t>
            </a:r>
          </a:p>
          <a:p>
            <a:pPr lvl="1" eaLnBrk="1" hangingPunct="1">
              <a:lnSpc>
                <a:spcPct val="130000"/>
              </a:lnSpc>
            </a:pPr>
            <a:r>
              <a:rPr lang="zh-CN" altLang="en-US"/>
              <a:t>界面隐喻</a:t>
            </a:r>
          </a:p>
          <a:p>
            <a:pPr lvl="1" eaLnBrk="1" hangingPunct="1">
              <a:lnSpc>
                <a:spcPct val="130000"/>
              </a:lnSpc>
            </a:pPr>
            <a:r>
              <a:rPr lang="zh-CN" altLang="en-US"/>
              <a:t>交互范型</a:t>
            </a:r>
          </a:p>
          <a:p>
            <a:pPr lvl="1" eaLnBrk="1" hangingPunct="1">
              <a:lnSpc>
                <a:spcPct val="130000"/>
              </a:lnSpc>
            </a:pPr>
            <a:r>
              <a:rPr lang="zh-CN" altLang="en-US"/>
              <a:t>从概念模型到实际设计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3">
            <a:extLst>
              <a:ext uri="{FF2B5EF4-FFF2-40B4-BE49-F238E27FC236}">
                <a16:creationId xmlns:a16="http://schemas.microsoft.com/office/drawing/2014/main" id="{00D21A66-CB6C-030C-710D-CE28FB13C07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81E32EA-5676-472B-B041-41AF069F588D}" type="slidenum">
              <a:rPr lang="en-US" altLang="zh-CN" sz="1800" b="0"/>
              <a:pPr/>
              <a:t>20</a:t>
            </a:fld>
            <a:endParaRPr lang="en-US" altLang="zh-CN" sz="1800" b="0"/>
          </a:p>
        </p:txBody>
      </p:sp>
      <p:sp>
        <p:nvSpPr>
          <p:cNvPr id="28674" name="Rectangle 2">
            <a:extLst>
              <a:ext uri="{FF2B5EF4-FFF2-40B4-BE49-F238E27FC236}">
                <a16:creationId xmlns:a16="http://schemas.microsoft.com/office/drawing/2014/main" id="{4343CEE9-5EB9-747F-61BB-8A494DCA158E}"/>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8675" name="Rectangle 3">
            <a:extLst>
              <a:ext uri="{FF2B5EF4-FFF2-40B4-BE49-F238E27FC236}">
                <a16:creationId xmlns:a16="http://schemas.microsoft.com/office/drawing/2014/main" id="{7AB13E3F-CD8A-8D69-E7B1-85935330804C}"/>
              </a:ext>
            </a:extLst>
          </p:cNvPr>
          <p:cNvSpPr>
            <a:spLocks noGrp="1" noChangeArrowheads="1"/>
          </p:cNvSpPr>
          <p:nvPr>
            <p:ph idx="1"/>
          </p:nvPr>
        </p:nvSpPr>
        <p:spPr>
          <a:xfrm>
            <a:off x="685800" y="1066800"/>
            <a:ext cx="7847013" cy="4522788"/>
          </a:xfrm>
        </p:spPr>
        <p:txBody>
          <a:bodyPr/>
          <a:lstStyle/>
          <a:p>
            <a:pPr lvl="1" eaLnBrk="1" hangingPunct="1"/>
            <a:r>
              <a:rPr lang="zh-CN" altLang="en-US"/>
              <a:t>最后</a:t>
            </a:r>
            <a:r>
              <a:rPr lang="zh-CN" altLang="en-US">
                <a:solidFill>
                  <a:srgbClr val="0070C0"/>
                </a:solidFill>
              </a:rPr>
              <a:t>从设计的角度</a:t>
            </a:r>
            <a:r>
              <a:rPr lang="zh-CN" altLang="en-US"/>
              <a:t>，提出可供选择的</a:t>
            </a:r>
            <a:r>
              <a:rPr lang="zh-CN" altLang="en-US" b="1">
                <a:solidFill>
                  <a:srgbClr val="C00000"/>
                </a:solidFill>
              </a:rPr>
              <a:t>候选模型方案</a:t>
            </a:r>
          </a:p>
          <a:p>
            <a:pPr lvl="2" eaLnBrk="1" hangingPunct="1"/>
            <a:r>
              <a:rPr lang="zh-CN" altLang="en-US"/>
              <a:t>需要做出决策并描述</a:t>
            </a:r>
            <a:r>
              <a:rPr lang="zh-CN" altLang="en-US">
                <a:solidFill>
                  <a:srgbClr val="0070C0"/>
                </a:solidFill>
              </a:rPr>
              <a:t>界面的行为</a:t>
            </a:r>
            <a:r>
              <a:rPr lang="zh-CN" altLang="en-US"/>
              <a:t>、需</a:t>
            </a:r>
            <a:r>
              <a:rPr lang="zh-CN" altLang="en-US">
                <a:solidFill>
                  <a:srgbClr val="0070C0"/>
                </a:solidFill>
              </a:rPr>
              <a:t>使用的交互形式、界面的</a:t>
            </a:r>
            <a:r>
              <a:rPr lang="zh-CN" altLang="en-US" u="sng">
                <a:solidFill>
                  <a:srgbClr val="0070C0"/>
                </a:solidFill>
              </a:rPr>
              <a:t>观与感</a:t>
            </a:r>
            <a:r>
              <a:rPr lang="zh-CN" altLang="en-US"/>
              <a:t>（</a:t>
            </a:r>
            <a:r>
              <a:rPr lang="en-US" altLang="zh-CN"/>
              <a:t>look-and-feel</a:t>
            </a:r>
            <a:r>
              <a:rPr lang="zh-CN" altLang="en-US"/>
              <a:t>）</a:t>
            </a:r>
          </a:p>
          <a:p>
            <a:pPr lvl="2" eaLnBrk="1" hangingPunct="1">
              <a:buFont typeface="Wingdings" panose="05000000000000000000" pitchFamily="2" charset="2"/>
              <a:buNone/>
            </a:pPr>
            <a:endParaRPr lang="zh-CN" altLang="en-US"/>
          </a:p>
          <a:p>
            <a:pPr lvl="2" eaLnBrk="1" hangingPunct="1"/>
            <a:r>
              <a:rPr lang="zh-CN" altLang="en-US"/>
              <a:t>什么是</a:t>
            </a:r>
            <a:r>
              <a:rPr lang="zh-CN" altLang="en-US" b="1">
                <a:solidFill>
                  <a:srgbClr val="C00000"/>
                </a:solidFill>
              </a:rPr>
              <a:t>界面的观与感</a:t>
            </a:r>
          </a:p>
          <a:p>
            <a:pPr lvl="3" eaLnBrk="1" hangingPunct="1"/>
            <a:r>
              <a:rPr lang="zh-CN" altLang="en-US"/>
              <a:t>即</a:t>
            </a:r>
            <a:r>
              <a:rPr lang="zh-CN" altLang="en-US">
                <a:solidFill>
                  <a:srgbClr val="0070C0"/>
                </a:solidFill>
              </a:rPr>
              <a:t>交互构件（窗口、菜单、卷滚条等）的物理表示以及用户如何与其交互来访问它们的功能</a:t>
            </a:r>
          </a:p>
          <a:p>
            <a:pPr lvl="3" eaLnBrk="1" hangingPunct="1"/>
            <a:r>
              <a:rPr lang="zh-CN" altLang="en-US"/>
              <a:t>不同的平台可以有不同的观与感，如主要使用的平台有：</a:t>
            </a:r>
            <a:r>
              <a:rPr lang="en-US" altLang="zh-CN"/>
              <a:t>Microsoft Windows API, Unix Motif, Java Swing, Apple Macintosh</a:t>
            </a:r>
          </a:p>
          <a:p>
            <a:pPr lvl="3" eaLnBrk="1" hangingPunct="1">
              <a:buFontTx/>
              <a:buNone/>
            </a:pP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54B6BF19-2CBB-181F-6F37-A9725CAFC9AA}"/>
              </a:ext>
            </a:extLst>
          </p:cNvPr>
          <p:cNvSpPr>
            <a:spLocks noGrp="1" noChangeArrowheads="1"/>
          </p:cNvSpPr>
          <p:nvPr>
            <p:ph type="title"/>
          </p:nvPr>
        </p:nvSpPr>
        <p:spPr/>
        <p:txBody>
          <a:bodyPr/>
          <a:lstStyle/>
          <a:p>
            <a:pPr eaLnBrk="1" hangingPunct="1"/>
            <a:endParaRPr lang="zh-CN" altLang="en-US"/>
          </a:p>
        </p:txBody>
      </p:sp>
      <p:sp>
        <p:nvSpPr>
          <p:cNvPr id="29698" name="内容占位符 2">
            <a:extLst>
              <a:ext uri="{FF2B5EF4-FFF2-40B4-BE49-F238E27FC236}">
                <a16:creationId xmlns:a16="http://schemas.microsoft.com/office/drawing/2014/main" id="{592B999C-E346-D40C-28AD-683CAA2BA167}"/>
              </a:ext>
            </a:extLst>
          </p:cNvPr>
          <p:cNvSpPr>
            <a:spLocks noGrp="1" noChangeArrowheads="1"/>
          </p:cNvSpPr>
          <p:nvPr>
            <p:ph idx="1"/>
          </p:nvPr>
        </p:nvSpPr>
        <p:spPr/>
        <p:txBody>
          <a:bodyPr/>
          <a:lstStyle/>
          <a:p>
            <a:pPr lvl="2" eaLnBrk="1" hangingPunct="1"/>
            <a:r>
              <a:rPr lang="zh-CN" altLang="en-US"/>
              <a:t>可选择一个</a:t>
            </a:r>
            <a:r>
              <a:rPr lang="zh-CN" altLang="en-US" b="1" u="sng">
                <a:solidFill>
                  <a:srgbClr val="C00000"/>
                </a:solidFill>
              </a:rPr>
              <a:t>界面隐喻</a:t>
            </a:r>
            <a:r>
              <a:rPr lang="zh-CN" altLang="en-US"/>
              <a:t>（</a:t>
            </a:r>
            <a:r>
              <a:rPr lang="en-US" altLang="zh-CN"/>
              <a:t>metaphor</a:t>
            </a:r>
            <a:r>
              <a:rPr lang="zh-CN" altLang="en-US"/>
              <a:t>）作为建模的基本结构</a:t>
            </a:r>
          </a:p>
          <a:p>
            <a:pPr lvl="3" eaLnBrk="1" hangingPunct="1"/>
            <a:r>
              <a:rPr lang="zh-CN" altLang="en-US"/>
              <a:t>即物理现象的界面虚拟表示，如桌面、打字机等</a:t>
            </a:r>
          </a:p>
          <a:p>
            <a:pPr lvl="3" eaLnBrk="1" hangingPunct="1"/>
            <a:r>
              <a:rPr lang="zh-CN" altLang="en-US"/>
              <a:t>熟悉性</a:t>
            </a:r>
            <a:r>
              <a:rPr lang="zh-CN" altLang="en-US">
                <a:solidFill>
                  <a:srgbClr val="0070C0"/>
                </a:solidFill>
              </a:rPr>
              <a:t>使用户可立即理解界面的表示和操作</a:t>
            </a:r>
            <a:endParaRPr lang="en-US" altLang="zh-CN">
              <a:solidFill>
                <a:srgbClr val="0070C0"/>
              </a:solidFill>
            </a:endParaRPr>
          </a:p>
          <a:p>
            <a:pPr lvl="3" eaLnBrk="1" hangingPunct="1"/>
            <a:endParaRPr lang="en-US" altLang="zh-CN">
              <a:solidFill>
                <a:srgbClr val="0070C0"/>
              </a:solidFill>
            </a:endParaRPr>
          </a:p>
          <a:p>
            <a:pPr lvl="2" eaLnBrk="1" hangingPunct="1">
              <a:lnSpc>
                <a:spcPct val="90000"/>
              </a:lnSpc>
            </a:pPr>
            <a:r>
              <a:rPr lang="zh-CN" altLang="en-US" b="1" u="sng">
                <a:solidFill>
                  <a:srgbClr val="C00000"/>
                </a:solidFill>
              </a:rPr>
              <a:t>交互范型</a:t>
            </a:r>
            <a:r>
              <a:rPr lang="zh-CN" altLang="en-US"/>
              <a:t>（</a:t>
            </a:r>
            <a:r>
              <a:rPr lang="en-US" altLang="zh-CN"/>
              <a:t>paradigm</a:t>
            </a:r>
            <a:r>
              <a:rPr lang="zh-CN" altLang="en-US"/>
              <a:t>）可提供概念建模的具体化指导</a:t>
            </a:r>
          </a:p>
          <a:p>
            <a:pPr lvl="2" eaLnBrk="1" hangingPunct="1">
              <a:lnSpc>
                <a:spcPct val="90000"/>
              </a:lnSpc>
            </a:pPr>
            <a:r>
              <a:rPr lang="zh-CN" altLang="en-US"/>
              <a:t>什么是交互范型（可用性范型、界面范型）</a:t>
            </a:r>
          </a:p>
          <a:p>
            <a:pPr lvl="3" eaLnBrk="1" hangingPunct="1">
              <a:lnSpc>
                <a:spcPct val="90000"/>
              </a:lnSpc>
            </a:pPr>
            <a:r>
              <a:rPr lang="zh-CN" altLang="en-US"/>
              <a:t>即</a:t>
            </a:r>
            <a:r>
              <a:rPr lang="zh-CN" altLang="en-US" b="1">
                <a:solidFill>
                  <a:srgbClr val="C00000"/>
                </a:solidFill>
              </a:rPr>
              <a:t>实践中成功的开发实例，被认为增强了应用的可用性</a:t>
            </a:r>
            <a:endParaRPr lang="en-US" altLang="zh-CN" b="1">
              <a:solidFill>
                <a:srgbClr val="C00000"/>
              </a:solidFill>
            </a:endParaRPr>
          </a:p>
          <a:p>
            <a:pPr lvl="3" eaLnBrk="1" hangingPunct="1">
              <a:lnSpc>
                <a:spcPct val="90000"/>
              </a:lnSpc>
            </a:pPr>
            <a:endParaRPr lang="zh-CN" altLang="en-US"/>
          </a:p>
          <a:p>
            <a:pPr lvl="1" eaLnBrk="1" hangingPunct="1">
              <a:lnSpc>
                <a:spcPct val="90000"/>
              </a:lnSpc>
            </a:pPr>
            <a:r>
              <a:rPr lang="zh-CN" altLang="en-US"/>
              <a:t>概念建模本身也是一个</a:t>
            </a:r>
            <a:r>
              <a:rPr lang="zh-CN" altLang="en-US">
                <a:solidFill>
                  <a:srgbClr val="C00000"/>
                </a:solidFill>
              </a:rPr>
              <a:t>设计</a:t>
            </a:r>
            <a:r>
              <a:rPr lang="en-US" altLang="zh-CN">
                <a:solidFill>
                  <a:srgbClr val="C00000"/>
                </a:solidFill>
              </a:rPr>
              <a:t>—</a:t>
            </a:r>
            <a:r>
              <a:rPr lang="zh-CN" altLang="en-US">
                <a:solidFill>
                  <a:srgbClr val="C00000"/>
                </a:solidFill>
              </a:rPr>
              <a:t>评估的迭代过程</a:t>
            </a:r>
          </a:p>
          <a:p>
            <a:pPr lvl="2" eaLnBrk="1" hangingPunct="1">
              <a:lnSpc>
                <a:spcPct val="90000"/>
              </a:lnSpc>
            </a:pPr>
            <a:r>
              <a:rPr lang="zh-CN" altLang="en-US"/>
              <a:t>在第</a:t>
            </a:r>
            <a:r>
              <a:rPr lang="en-US" altLang="zh-CN"/>
              <a:t>8</a:t>
            </a:r>
            <a:r>
              <a:rPr lang="zh-CN" altLang="en-US"/>
              <a:t>章将引入许多设计技术，如</a:t>
            </a:r>
            <a:r>
              <a:rPr lang="zh-CN" altLang="en-US">
                <a:solidFill>
                  <a:srgbClr val="0070C0"/>
                </a:solidFill>
              </a:rPr>
              <a:t>草图绘制、情节描述</a:t>
            </a:r>
            <a:r>
              <a:rPr lang="zh-CN" altLang="en-US"/>
              <a:t>等</a:t>
            </a:r>
          </a:p>
          <a:p>
            <a:pPr lvl="3" eaLnBrk="1" hangingPunct="1">
              <a:buFontTx/>
              <a:buNone/>
            </a:pPr>
            <a:endParaRPr lang="zh-CN" altLang="en-US">
              <a:solidFill>
                <a:srgbClr val="0070C0"/>
              </a:solidFill>
            </a:endParaRPr>
          </a:p>
          <a:p>
            <a:pPr eaLnBrk="1" hangingPunct="1">
              <a:buFontTx/>
              <a:buNone/>
            </a:pPr>
            <a:endParaRPr lang="zh-CN" altLang="en-US"/>
          </a:p>
        </p:txBody>
      </p:sp>
      <p:sp>
        <p:nvSpPr>
          <p:cNvPr id="29699" name="灯片编号占位符 3">
            <a:extLst>
              <a:ext uri="{FF2B5EF4-FFF2-40B4-BE49-F238E27FC236}">
                <a16:creationId xmlns:a16="http://schemas.microsoft.com/office/drawing/2014/main" id="{09EC1A2E-E767-9423-42B4-DC63980F3D2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6ECDF81-9A44-4F0F-8EF1-0FC367DFE57F}" type="slidenum">
              <a:rPr lang="en-US" altLang="zh-CN" sz="1800" b="0"/>
              <a:pPr/>
              <a:t>21</a:t>
            </a:fld>
            <a:endParaRPr lang="en-US" altLang="zh-CN" sz="18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a:extLst>
              <a:ext uri="{FF2B5EF4-FFF2-40B4-BE49-F238E27FC236}">
                <a16:creationId xmlns:a16="http://schemas.microsoft.com/office/drawing/2014/main" id="{938A34D7-81D0-4DEC-DF74-E7ED363D6DE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B1565E3-9AEE-4F16-8F35-021E514867EF}" type="slidenum">
              <a:rPr lang="en-US" altLang="zh-CN" sz="1800" b="0"/>
              <a:pPr/>
              <a:t>22</a:t>
            </a:fld>
            <a:endParaRPr lang="en-US" altLang="zh-CN" sz="1800" b="0"/>
          </a:p>
        </p:txBody>
      </p:sp>
      <p:sp>
        <p:nvSpPr>
          <p:cNvPr id="30722" name="Rectangle 2">
            <a:extLst>
              <a:ext uri="{FF2B5EF4-FFF2-40B4-BE49-F238E27FC236}">
                <a16:creationId xmlns:a16="http://schemas.microsoft.com/office/drawing/2014/main" id="{871FBB8E-5340-2630-5704-D343A5E4A268}"/>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30723" name="Rectangle 3">
            <a:extLst>
              <a:ext uri="{FF2B5EF4-FFF2-40B4-BE49-F238E27FC236}">
                <a16:creationId xmlns:a16="http://schemas.microsoft.com/office/drawing/2014/main" id="{E2CEA45D-5618-EC4E-A796-DE21B4337F8F}"/>
              </a:ext>
            </a:extLst>
          </p:cNvPr>
          <p:cNvSpPr>
            <a:spLocks noGrp="1" noChangeArrowheads="1"/>
          </p:cNvSpPr>
          <p:nvPr>
            <p:ph idx="1"/>
          </p:nvPr>
        </p:nvSpPr>
        <p:spPr/>
        <p:txBody>
          <a:bodyPr/>
          <a:lstStyle/>
          <a:p>
            <a:pPr lvl="2" eaLnBrk="1" hangingPunct="1">
              <a:lnSpc>
                <a:spcPct val="90000"/>
              </a:lnSpc>
              <a:buFont typeface="Wingdings" panose="05000000000000000000" pitchFamily="2" charset="2"/>
              <a:buNone/>
            </a:pPr>
            <a:endParaRPr lang="zh-CN" altLang="en-US"/>
          </a:p>
          <a:p>
            <a:pPr eaLnBrk="1" hangingPunct="1">
              <a:lnSpc>
                <a:spcPct val="90000"/>
              </a:lnSpc>
            </a:pPr>
            <a:r>
              <a:rPr lang="zh-CN" altLang="en-US"/>
              <a:t>概念模型的分类</a:t>
            </a:r>
          </a:p>
          <a:p>
            <a:pPr lvl="1" eaLnBrk="1" hangingPunct="1">
              <a:lnSpc>
                <a:spcPct val="90000"/>
              </a:lnSpc>
            </a:pPr>
            <a:r>
              <a:rPr lang="zh-CN" altLang="en-US"/>
              <a:t>将引入两个不同的类型，</a:t>
            </a:r>
            <a:r>
              <a:rPr lang="zh-CN" altLang="en-US" b="1">
                <a:solidFill>
                  <a:srgbClr val="C00000"/>
                </a:solidFill>
              </a:rPr>
              <a:t>活动（</a:t>
            </a:r>
            <a:r>
              <a:rPr lang="en-US" altLang="zh-CN" b="1">
                <a:solidFill>
                  <a:srgbClr val="C00000"/>
                </a:solidFill>
              </a:rPr>
              <a:t>activity</a:t>
            </a:r>
            <a:r>
              <a:rPr lang="zh-CN" altLang="en-US" b="1">
                <a:solidFill>
                  <a:srgbClr val="C00000"/>
                </a:solidFill>
              </a:rPr>
              <a:t>）模型</a:t>
            </a:r>
            <a:r>
              <a:rPr lang="zh-CN" altLang="en-US"/>
              <a:t>和</a:t>
            </a:r>
            <a:r>
              <a:rPr lang="zh-CN" altLang="en-US" b="1">
                <a:solidFill>
                  <a:srgbClr val="C00000"/>
                </a:solidFill>
              </a:rPr>
              <a:t>对象（</a:t>
            </a:r>
            <a:r>
              <a:rPr lang="en-US" altLang="zh-CN" b="1">
                <a:solidFill>
                  <a:srgbClr val="C00000"/>
                </a:solidFill>
              </a:rPr>
              <a:t>object</a:t>
            </a:r>
            <a:r>
              <a:rPr lang="zh-CN" altLang="en-US" b="1">
                <a:solidFill>
                  <a:srgbClr val="C00000"/>
                </a:solidFill>
              </a:rPr>
              <a:t>）模型</a:t>
            </a:r>
            <a:endParaRPr lang="en-US" altLang="zh-CN" b="1">
              <a:solidFill>
                <a:srgbClr val="C00000"/>
              </a:solidFill>
            </a:endParaRPr>
          </a:p>
          <a:p>
            <a:pPr lvl="1" eaLnBrk="1" hangingPunct="1">
              <a:lnSpc>
                <a:spcPct val="90000"/>
              </a:lnSpc>
            </a:pPr>
            <a:endParaRPr lang="en-US" altLang="zh-CN"/>
          </a:p>
          <a:p>
            <a:pPr eaLnBrk="1" hangingPunct="1"/>
            <a:r>
              <a:rPr lang="zh-CN" altLang="en-US"/>
              <a:t>最常用的</a:t>
            </a:r>
            <a:r>
              <a:rPr lang="zh-CN" altLang="en-US" b="1">
                <a:solidFill>
                  <a:srgbClr val="0070C0"/>
                </a:solidFill>
              </a:rPr>
              <a:t>人机交互方式</a:t>
            </a:r>
            <a:r>
              <a:rPr lang="zh-CN" altLang="en-US"/>
              <a:t>有：</a:t>
            </a:r>
          </a:p>
          <a:p>
            <a:pPr lvl="1" eaLnBrk="1" hangingPunct="1"/>
            <a:r>
              <a:rPr lang="zh-CN" altLang="en-US" b="1">
                <a:solidFill>
                  <a:srgbClr val="C00000"/>
                </a:solidFill>
              </a:rPr>
              <a:t>指令型</a:t>
            </a:r>
            <a:r>
              <a:rPr lang="zh-CN" altLang="en-US"/>
              <a:t>（</a:t>
            </a:r>
            <a:r>
              <a:rPr lang="en-US" altLang="zh-CN"/>
              <a:t>instructing</a:t>
            </a:r>
            <a:r>
              <a:rPr lang="zh-CN" altLang="en-US"/>
              <a:t>）用户指示系统做某事</a:t>
            </a:r>
          </a:p>
          <a:p>
            <a:pPr lvl="1" eaLnBrk="1" hangingPunct="1"/>
            <a:r>
              <a:rPr lang="zh-CN" altLang="en-US" b="1">
                <a:solidFill>
                  <a:srgbClr val="C00000"/>
                </a:solidFill>
              </a:rPr>
              <a:t>会话型</a:t>
            </a:r>
            <a:r>
              <a:rPr lang="zh-CN" altLang="en-US"/>
              <a:t>（</a:t>
            </a:r>
            <a:r>
              <a:rPr lang="en-US" altLang="zh-CN"/>
              <a:t>conversing</a:t>
            </a:r>
            <a:r>
              <a:rPr lang="zh-CN" altLang="en-US"/>
              <a:t>）用户与系统的实时信息交换</a:t>
            </a:r>
          </a:p>
          <a:p>
            <a:pPr lvl="1" eaLnBrk="1" hangingPunct="1"/>
            <a:r>
              <a:rPr lang="zh-CN" altLang="en-US" b="1">
                <a:solidFill>
                  <a:srgbClr val="C00000"/>
                </a:solidFill>
              </a:rPr>
              <a:t>操作型</a:t>
            </a:r>
            <a:r>
              <a:rPr lang="zh-CN" altLang="en-US"/>
              <a:t>（</a:t>
            </a:r>
            <a:r>
              <a:rPr lang="en-US" altLang="zh-CN"/>
              <a:t>manipulating</a:t>
            </a:r>
            <a:r>
              <a:rPr lang="zh-CN" altLang="en-US"/>
              <a:t>）用户直接操作虚拟空间中的对象</a:t>
            </a:r>
          </a:p>
          <a:p>
            <a:pPr lvl="1" eaLnBrk="1" hangingPunct="1"/>
            <a:r>
              <a:rPr lang="zh-CN" altLang="en-US" b="1">
                <a:solidFill>
                  <a:srgbClr val="C00000"/>
                </a:solidFill>
              </a:rPr>
              <a:t>探索型</a:t>
            </a:r>
            <a:r>
              <a:rPr lang="zh-CN" altLang="en-US"/>
              <a:t>（</a:t>
            </a:r>
            <a:r>
              <a:rPr lang="en-US" altLang="zh-CN"/>
              <a:t>exploring</a:t>
            </a:r>
            <a:r>
              <a:rPr lang="zh-CN" altLang="en-US"/>
              <a:t>）用户穿越虚拟（或物理）空间</a:t>
            </a:r>
          </a:p>
          <a:p>
            <a:pPr lvl="1" eaLnBrk="1" hangingPunct="1">
              <a:lnSpc>
                <a:spcPct val="90000"/>
              </a:lnSpc>
              <a:buFontTx/>
              <a:buNone/>
            </a:pP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3">
            <a:extLst>
              <a:ext uri="{FF2B5EF4-FFF2-40B4-BE49-F238E27FC236}">
                <a16:creationId xmlns:a16="http://schemas.microsoft.com/office/drawing/2014/main" id="{EEF12A0B-2AFC-E954-4D22-DB21CC4366F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98BE8CF5-3C60-44EE-A731-563F345622B9}" type="slidenum">
              <a:rPr lang="en-US" altLang="zh-CN" sz="1800" b="0"/>
              <a:pPr/>
              <a:t>23</a:t>
            </a:fld>
            <a:endParaRPr lang="en-US" altLang="zh-CN" sz="1800" b="0"/>
          </a:p>
        </p:txBody>
      </p:sp>
      <p:sp>
        <p:nvSpPr>
          <p:cNvPr id="31746" name="Rectangle 2">
            <a:extLst>
              <a:ext uri="{FF2B5EF4-FFF2-40B4-BE49-F238E27FC236}">
                <a16:creationId xmlns:a16="http://schemas.microsoft.com/office/drawing/2014/main" id="{1331488F-7A49-67E0-1F24-488643BEEA94}"/>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1747" name="Rectangle 3">
            <a:extLst>
              <a:ext uri="{FF2B5EF4-FFF2-40B4-BE49-F238E27FC236}">
                <a16:creationId xmlns:a16="http://schemas.microsoft.com/office/drawing/2014/main" id="{FA6771BE-7D8E-D18A-8342-C648CA481F07}"/>
              </a:ext>
            </a:extLst>
          </p:cNvPr>
          <p:cNvSpPr>
            <a:spLocks noGrp="1" noChangeArrowheads="1"/>
          </p:cNvSpPr>
          <p:nvPr>
            <p:ph idx="1"/>
          </p:nvPr>
        </p:nvSpPr>
        <p:spPr/>
        <p:txBody>
          <a:bodyPr/>
          <a:lstStyle/>
          <a:p>
            <a:pPr eaLnBrk="1" hangingPunct="1"/>
            <a:r>
              <a:rPr lang="zh-CN" altLang="en-US"/>
              <a:t>须注意</a:t>
            </a:r>
            <a:r>
              <a:rPr lang="zh-CN" altLang="en-US" b="1">
                <a:solidFill>
                  <a:srgbClr val="0070C0"/>
                </a:solidFill>
              </a:rPr>
              <a:t>不同类型交互方式的使用并非是排他的</a:t>
            </a:r>
            <a:endParaRPr lang="en-US" altLang="zh-CN" b="1">
              <a:solidFill>
                <a:srgbClr val="0070C0"/>
              </a:solidFill>
            </a:endParaRPr>
          </a:p>
          <a:p>
            <a:pPr eaLnBrk="1" hangingPunct="1">
              <a:buFontTx/>
              <a:buNone/>
            </a:pPr>
            <a:endParaRPr lang="zh-CN" altLang="en-US" b="1">
              <a:solidFill>
                <a:srgbClr val="0070C0"/>
              </a:solidFill>
            </a:endParaRPr>
          </a:p>
          <a:p>
            <a:pPr lvl="1" eaLnBrk="1" hangingPunct="1"/>
            <a:r>
              <a:rPr lang="zh-CN" altLang="en-US"/>
              <a:t>一种类型通常只能满足某种活动对信息交互的需要</a:t>
            </a:r>
            <a:endParaRPr lang="en-US" altLang="zh-CN"/>
          </a:p>
          <a:p>
            <a:pPr lvl="1" eaLnBrk="1" hangingPunct="1">
              <a:buFontTx/>
              <a:buNone/>
            </a:pPr>
            <a:endParaRPr lang="zh-CN" altLang="en-US"/>
          </a:p>
          <a:p>
            <a:pPr lvl="1" eaLnBrk="1" hangingPunct="1"/>
            <a:r>
              <a:rPr lang="zh-CN" altLang="en-US">
                <a:solidFill>
                  <a:srgbClr val="0070C0"/>
                </a:solidFill>
              </a:rPr>
              <a:t>用户任务的完成通常具有不同的活动</a:t>
            </a:r>
            <a:r>
              <a:rPr lang="zh-CN" altLang="en-US"/>
              <a:t>和信息类型</a:t>
            </a:r>
            <a:endParaRPr lang="en-US" altLang="zh-CN"/>
          </a:p>
          <a:p>
            <a:pPr lvl="1" eaLnBrk="1" hangingPunct="1">
              <a:buFontTx/>
              <a:buNone/>
            </a:pPr>
            <a:endParaRPr lang="zh-CN" altLang="en-US"/>
          </a:p>
          <a:p>
            <a:pPr lvl="1" eaLnBrk="1" hangingPunct="1"/>
            <a:r>
              <a:rPr lang="zh-CN" altLang="en-US"/>
              <a:t>导致需要</a:t>
            </a:r>
            <a:r>
              <a:rPr lang="zh-CN" altLang="en-US">
                <a:solidFill>
                  <a:srgbClr val="0070C0"/>
                </a:solidFill>
              </a:rPr>
              <a:t>不同类型的结合使用</a:t>
            </a:r>
          </a:p>
          <a:p>
            <a:pPr lvl="2" eaLnBrk="1" hangingPunct="1"/>
            <a:r>
              <a:rPr lang="zh-CN" altLang="en-US"/>
              <a:t>如</a:t>
            </a:r>
            <a:r>
              <a:rPr lang="en-US" altLang="zh-CN"/>
              <a:t>GUI</a:t>
            </a:r>
            <a:r>
              <a:rPr lang="zh-CN" altLang="en-US"/>
              <a:t>使用了菜单、按钮（指令型）、对话框（会话型）窗口内的交互对象（操作型和</a:t>
            </a:r>
            <a:r>
              <a:rPr lang="en-US" altLang="zh-CN"/>
              <a:t>/</a:t>
            </a:r>
            <a:r>
              <a:rPr lang="zh-CN" altLang="en-US"/>
              <a:t>或探索型）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a:extLst>
              <a:ext uri="{FF2B5EF4-FFF2-40B4-BE49-F238E27FC236}">
                <a16:creationId xmlns:a16="http://schemas.microsoft.com/office/drawing/2014/main" id="{0A7F9B3C-BCDD-DDFA-FB8E-B74B6F97350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49FD388-726F-4899-8A08-DDA855D0824F}" type="slidenum">
              <a:rPr lang="en-US" altLang="zh-CN" sz="1800" b="0"/>
              <a:pPr/>
              <a:t>24</a:t>
            </a:fld>
            <a:endParaRPr lang="en-US" altLang="zh-CN" sz="1800" b="0"/>
          </a:p>
        </p:txBody>
      </p:sp>
      <p:sp>
        <p:nvSpPr>
          <p:cNvPr id="32770" name="Rectangle 2">
            <a:extLst>
              <a:ext uri="{FF2B5EF4-FFF2-40B4-BE49-F238E27FC236}">
                <a16:creationId xmlns:a16="http://schemas.microsoft.com/office/drawing/2014/main" id="{4BE29798-DB74-996F-8614-D6ABEDF40DA3}"/>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2771" name="Rectangle 3">
            <a:extLst>
              <a:ext uri="{FF2B5EF4-FFF2-40B4-BE49-F238E27FC236}">
                <a16:creationId xmlns:a16="http://schemas.microsoft.com/office/drawing/2014/main" id="{11C2E595-BB0F-264A-7F13-4F904B5B7221}"/>
              </a:ext>
            </a:extLst>
          </p:cNvPr>
          <p:cNvSpPr>
            <a:spLocks noGrp="1" noChangeArrowheads="1"/>
          </p:cNvSpPr>
          <p:nvPr>
            <p:ph idx="1"/>
          </p:nvPr>
        </p:nvSpPr>
        <p:spPr/>
        <p:txBody>
          <a:bodyPr/>
          <a:lstStyle/>
          <a:p>
            <a:pPr eaLnBrk="1" hangingPunct="1"/>
            <a:r>
              <a:rPr lang="zh-CN" altLang="en-US" b="1">
                <a:solidFill>
                  <a:srgbClr val="C00000"/>
                </a:solidFill>
              </a:rPr>
              <a:t>指令型</a:t>
            </a:r>
          </a:p>
          <a:p>
            <a:pPr lvl="1" eaLnBrk="1" hangingPunct="1"/>
            <a:r>
              <a:rPr lang="zh-CN" altLang="en-US"/>
              <a:t>用户通过发布命令来通知系统做什么</a:t>
            </a:r>
          </a:p>
          <a:p>
            <a:pPr lvl="2" eaLnBrk="1" hangingPunct="1"/>
            <a:r>
              <a:rPr lang="zh-CN" altLang="en-US"/>
              <a:t>例如：要求系统报时、打印文件、寻找图片等</a:t>
            </a:r>
          </a:p>
          <a:p>
            <a:pPr lvl="1" eaLnBrk="1" hangingPunct="1"/>
            <a:r>
              <a:rPr lang="zh-CN" altLang="en-US">
                <a:solidFill>
                  <a:srgbClr val="0070C0"/>
                </a:solidFill>
              </a:rPr>
              <a:t>传统的</a:t>
            </a:r>
            <a:r>
              <a:rPr lang="zh-CN" altLang="en-US"/>
              <a:t>、但</a:t>
            </a:r>
            <a:r>
              <a:rPr lang="zh-CN" altLang="en-US">
                <a:solidFill>
                  <a:srgbClr val="0070C0"/>
                </a:solidFill>
              </a:rPr>
              <a:t>仍广泛在各种设备和系统上使用的</a:t>
            </a:r>
            <a:r>
              <a:rPr lang="zh-CN" altLang="en-US"/>
              <a:t>交互类型</a:t>
            </a:r>
          </a:p>
          <a:p>
            <a:pPr lvl="2" eaLnBrk="1" hangingPunct="1"/>
            <a:r>
              <a:rPr lang="zh-CN" altLang="en-US"/>
              <a:t>例如：录像机、自动售货机、计算机系统等</a:t>
            </a:r>
          </a:p>
          <a:p>
            <a:pPr lvl="1" eaLnBrk="1" hangingPunct="1"/>
            <a:r>
              <a:rPr lang="zh-CN" altLang="en-US"/>
              <a:t>用户通过</a:t>
            </a:r>
            <a:r>
              <a:rPr lang="zh-CN" altLang="en-US">
                <a:solidFill>
                  <a:srgbClr val="0070C0"/>
                </a:solidFill>
              </a:rPr>
              <a:t>键盘</a:t>
            </a:r>
            <a:r>
              <a:rPr lang="zh-CN" altLang="en-US"/>
              <a:t>、</a:t>
            </a:r>
            <a:r>
              <a:rPr lang="zh-CN" altLang="en-US">
                <a:solidFill>
                  <a:srgbClr val="0070C0"/>
                </a:solidFill>
              </a:rPr>
              <a:t>功能键</a:t>
            </a:r>
            <a:r>
              <a:rPr lang="zh-CN" altLang="en-US"/>
              <a:t>，及</a:t>
            </a:r>
            <a:r>
              <a:rPr lang="zh-CN" altLang="en-US">
                <a:solidFill>
                  <a:srgbClr val="0070C0"/>
                </a:solidFill>
              </a:rPr>
              <a:t>菜单选项</a:t>
            </a:r>
            <a:r>
              <a:rPr lang="zh-CN" altLang="en-US"/>
              <a:t>来发布命令</a:t>
            </a:r>
          </a:p>
          <a:p>
            <a:pPr lvl="2" eaLnBrk="1" hangingPunct="1"/>
            <a:r>
              <a:rPr lang="zh-CN" altLang="en-US"/>
              <a:t>在基于命令行的系统上是用户与系统通信的唯一方式</a:t>
            </a:r>
          </a:p>
          <a:p>
            <a:pPr lvl="2" eaLnBrk="1" hangingPunct="1"/>
            <a:r>
              <a:rPr lang="zh-CN" altLang="en-US"/>
              <a:t>在基于窗口的系统上用于调用应用提供的各种功能</a:t>
            </a:r>
          </a:p>
          <a:p>
            <a:pPr lvl="3" eaLnBrk="1" hangingPunct="1"/>
            <a:r>
              <a:rPr lang="zh-CN" altLang="en-US"/>
              <a:t>例如：在字处理器中各种编辑操作、工具使用等</a:t>
            </a:r>
          </a:p>
          <a:p>
            <a:pPr lvl="1" eaLnBrk="1" hangingPunct="1"/>
            <a:r>
              <a:rPr lang="zh-CN" altLang="en-US"/>
              <a:t>优点：支持</a:t>
            </a:r>
            <a:r>
              <a:rPr lang="zh-CN" altLang="en-US" b="1">
                <a:solidFill>
                  <a:srgbClr val="C00000"/>
                </a:solidFill>
              </a:rPr>
              <a:t>高效和有效的</a:t>
            </a:r>
            <a:r>
              <a:rPr lang="zh-CN" altLang="en-US"/>
              <a:t>交互</a:t>
            </a:r>
          </a:p>
          <a:p>
            <a:pPr lvl="2" eaLnBrk="1" hangingPunct="1"/>
            <a:r>
              <a:rPr lang="zh-CN" altLang="en-US"/>
              <a:t>适合于处理在多个对象上的重复动作，如存储、重命名等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a:extLst>
              <a:ext uri="{FF2B5EF4-FFF2-40B4-BE49-F238E27FC236}">
                <a16:creationId xmlns:a16="http://schemas.microsoft.com/office/drawing/2014/main" id="{3B894BE3-A32D-6989-5E1C-DD715720C74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82A2F8D3-7C50-44F9-A549-6A3D8624530A}" type="slidenum">
              <a:rPr lang="en-US" altLang="zh-CN" sz="1800" b="0"/>
              <a:pPr/>
              <a:t>25</a:t>
            </a:fld>
            <a:endParaRPr lang="en-US" altLang="zh-CN" sz="1800" b="0"/>
          </a:p>
        </p:txBody>
      </p:sp>
      <p:sp>
        <p:nvSpPr>
          <p:cNvPr id="33794" name="Rectangle 2">
            <a:extLst>
              <a:ext uri="{FF2B5EF4-FFF2-40B4-BE49-F238E27FC236}">
                <a16:creationId xmlns:a16="http://schemas.microsoft.com/office/drawing/2014/main" id="{7498B27B-4657-1371-2FEF-314D8BE29E7B}"/>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3795" name="Rectangle 3">
            <a:extLst>
              <a:ext uri="{FF2B5EF4-FFF2-40B4-BE49-F238E27FC236}">
                <a16:creationId xmlns:a16="http://schemas.microsoft.com/office/drawing/2014/main" id="{E1A453C0-19CC-CC4B-AA2E-85437318FA8D}"/>
              </a:ext>
            </a:extLst>
          </p:cNvPr>
          <p:cNvSpPr>
            <a:spLocks noGrp="1" noChangeArrowheads="1"/>
          </p:cNvSpPr>
          <p:nvPr>
            <p:ph idx="1"/>
          </p:nvPr>
        </p:nvSpPr>
        <p:spPr>
          <a:xfrm>
            <a:off x="685800" y="1066800"/>
            <a:ext cx="7772400" cy="4522788"/>
          </a:xfrm>
        </p:spPr>
        <p:txBody>
          <a:bodyPr/>
          <a:lstStyle/>
          <a:p>
            <a:pPr lvl="1" eaLnBrk="1" hangingPunct="1"/>
            <a:r>
              <a:rPr lang="zh-CN" altLang="en-US"/>
              <a:t>命令行系统（</a:t>
            </a:r>
            <a:r>
              <a:rPr lang="en-US" altLang="zh-CN"/>
              <a:t>Unix</a:t>
            </a:r>
            <a:r>
              <a:rPr lang="zh-CN" altLang="en-US"/>
              <a:t>，</a:t>
            </a:r>
            <a:r>
              <a:rPr lang="en-US" altLang="zh-CN"/>
              <a:t>DOS</a:t>
            </a:r>
            <a:r>
              <a:rPr lang="zh-CN" altLang="en-US"/>
              <a:t>）的主要缺点：不易学习和使用</a:t>
            </a:r>
          </a:p>
          <a:p>
            <a:pPr lvl="2" eaLnBrk="1" hangingPunct="1"/>
            <a:r>
              <a:rPr lang="zh-CN" altLang="en-US"/>
              <a:t>命令必须记忆，因为系统没有提示什么命令可以使用</a:t>
            </a:r>
            <a:endParaRPr lang="en-US" altLang="zh-CN"/>
          </a:p>
          <a:p>
            <a:pPr lvl="2" eaLnBrk="1" hangingPunct="1">
              <a:buFont typeface="Wingdings" panose="05000000000000000000" pitchFamily="2" charset="2"/>
              <a:buNone/>
            </a:pPr>
            <a:endParaRPr lang="zh-CN" altLang="en-US"/>
          </a:p>
          <a:p>
            <a:pPr lvl="1" eaLnBrk="1" hangingPunct="1"/>
            <a:r>
              <a:rPr lang="zh-CN" altLang="en-US"/>
              <a:t>基于菜单的系统改进了可用性，存在许多相关研究和问题</a:t>
            </a:r>
          </a:p>
          <a:p>
            <a:pPr lvl="2" eaLnBrk="1" hangingPunct="1"/>
            <a:r>
              <a:rPr lang="zh-CN" altLang="en-US"/>
              <a:t>命令的词法形式（全名、缩写、图标、标签等）</a:t>
            </a:r>
          </a:p>
          <a:p>
            <a:pPr lvl="2" eaLnBrk="1" hangingPunct="1"/>
            <a:r>
              <a:rPr lang="zh-CN" altLang="en-US"/>
              <a:t>命令的语法结构（命令和参数、不同命令结合的结构）</a:t>
            </a:r>
          </a:p>
          <a:p>
            <a:pPr lvl="2" eaLnBrk="1" hangingPunct="1"/>
            <a:r>
              <a:rPr lang="zh-CN" altLang="en-US"/>
              <a:t>命令的层次组织（菜单选项的结构化）</a:t>
            </a:r>
          </a:p>
          <a:p>
            <a:pPr lvl="2" eaLnBrk="1" hangingPunct="1"/>
            <a:r>
              <a:rPr lang="zh-CN" altLang="en-US"/>
              <a:t>这些研究旨在如何满足人类</a:t>
            </a:r>
            <a:r>
              <a:rPr lang="zh-CN" altLang="en-US" u="sng"/>
              <a:t>认知</a:t>
            </a:r>
            <a:r>
              <a:rPr lang="zh-CN" altLang="en-US"/>
              <a:t>特征和需要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a:extLst>
              <a:ext uri="{FF2B5EF4-FFF2-40B4-BE49-F238E27FC236}">
                <a16:creationId xmlns:a16="http://schemas.microsoft.com/office/drawing/2014/main" id="{EBE344DF-3018-2010-7FDB-C0710F3421B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00942DD8-6087-4C09-8EE3-A02A01470095}" type="slidenum">
              <a:rPr lang="en-US" altLang="zh-CN" sz="1800" b="0"/>
              <a:pPr/>
              <a:t>26</a:t>
            </a:fld>
            <a:endParaRPr lang="en-US" altLang="zh-CN" sz="1800" b="0"/>
          </a:p>
        </p:txBody>
      </p:sp>
      <p:sp>
        <p:nvSpPr>
          <p:cNvPr id="34818" name="Rectangle 2">
            <a:extLst>
              <a:ext uri="{FF2B5EF4-FFF2-40B4-BE49-F238E27FC236}">
                <a16:creationId xmlns:a16="http://schemas.microsoft.com/office/drawing/2014/main" id="{9EAF2E92-8C7D-8DB3-FBD5-320CF412743B}"/>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4819" name="Rectangle 3">
            <a:extLst>
              <a:ext uri="{FF2B5EF4-FFF2-40B4-BE49-F238E27FC236}">
                <a16:creationId xmlns:a16="http://schemas.microsoft.com/office/drawing/2014/main" id="{F8C380EC-2D72-3DBC-4BB9-0BF2CAEB28F9}"/>
              </a:ext>
            </a:extLst>
          </p:cNvPr>
          <p:cNvSpPr>
            <a:spLocks noGrp="1" noChangeArrowheads="1"/>
          </p:cNvSpPr>
          <p:nvPr>
            <p:ph idx="1"/>
          </p:nvPr>
        </p:nvSpPr>
        <p:spPr/>
        <p:txBody>
          <a:bodyPr/>
          <a:lstStyle/>
          <a:p>
            <a:pPr lvl="1" eaLnBrk="1" hangingPunct="1"/>
            <a:r>
              <a:rPr lang="en-US" altLang="zh-CN"/>
              <a:t>Exercise 2.3 Vending Machines</a:t>
            </a:r>
          </a:p>
          <a:p>
            <a:pPr lvl="1" eaLnBrk="1" hangingPunct="1"/>
            <a:endParaRPr lang="en-US" altLang="zh-CN"/>
          </a:p>
        </p:txBody>
      </p:sp>
      <p:sp>
        <p:nvSpPr>
          <p:cNvPr id="34820" name="Text Box 5">
            <a:extLst>
              <a:ext uri="{FF2B5EF4-FFF2-40B4-BE49-F238E27FC236}">
                <a16:creationId xmlns:a16="http://schemas.microsoft.com/office/drawing/2014/main" id="{CF6FE58E-75F1-EFF2-CDC2-73079245DFD6}"/>
              </a:ext>
            </a:extLst>
          </p:cNvPr>
          <p:cNvSpPr txBox="1">
            <a:spLocks noChangeArrowheads="1"/>
          </p:cNvSpPr>
          <p:nvPr/>
        </p:nvSpPr>
        <p:spPr bwMode="auto">
          <a:xfrm>
            <a:off x="684213" y="1773238"/>
            <a:ext cx="22320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pPr eaLnBrk="0" hangingPunct="0">
              <a:spcBef>
                <a:spcPct val="50000"/>
              </a:spcBef>
            </a:pPr>
            <a:r>
              <a:rPr lang="en-GB" altLang="zh-CN" sz="2800" b="0" baseline="-25000">
                <a:latin typeface="Verdana" panose="020B0604030504040204" pitchFamily="34" charset="0"/>
              </a:rPr>
              <a:t>Describe the conceptual model underlying the two vending machines</a:t>
            </a:r>
          </a:p>
          <a:p>
            <a:pPr eaLnBrk="0" hangingPunct="0">
              <a:spcBef>
                <a:spcPct val="50000"/>
              </a:spcBef>
            </a:pPr>
            <a:endParaRPr lang="en-GB" altLang="zh-CN" sz="2800" b="0" baseline="-25000">
              <a:latin typeface="Verdana" panose="020B0604030504040204" pitchFamily="34" charset="0"/>
            </a:endParaRPr>
          </a:p>
          <a:p>
            <a:pPr eaLnBrk="0" hangingPunct="0">
              <a:spcBef>
                <a:spcPct val="50000"/>
              </a:spcBef>
            </a:pPr>
            <a:r>
              <a:rPr lang="en-GB" altLang="zh-CN" sz="2800" b="0" baseline="-25000">
                <a:latin typeface="Verdana" panose="020B0604030504040204" pitchFamily="34" charset="0"/>
              </a:rPr>
              <a:t>Which is easiest to use?</a:t>
            </a:r>
          </a:p>
        </p:txBody>
      </p:sp>
      <p:pic>
        <p:nvPicPr>
          <p:cNvPr id="34821" name="Picture 8">
            <a:extLst>
              <a:ext uri="{FF2B5EF4-FFF2-40B4-BE49-F238E27FC236}">
                <a16:creationId xmlns:a16="http://schemas.microsoft.com/office/drawing/2014/main" id="{EBC26C93-18D7-EFFB-F609-F2E734DE6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773238"/>
            <a:ext cx="4608513"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3">
            <a:extLst>
              <a:ext uri="{FF2B5EF4-FFF2-40B4-BE49-F238E27FC236}">
                <a16:creationId xmlns:a16="http://schemas.microsoft.com/office/drawing/2014/main" id="{44EC9890-0C43-524D-2162-0F3A59C895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BD59AF0-965A-4E61-8D86-C7DCEFB2DE89}" type="slidenum">
              <a:rPr lang="en-US" altLang="zh-CN" sz="1800" b="0"/>
              <a:pPr/>
              <a:t>27</a:t>
            </a:fld>
            <a:endParaRPr lang="en-US" altLang="zh-CN" sz="1800" b="0"/>
          </a:p>
        </p:txBody>
      </p:sp>
      <p:sp>
        <p:nvSpPr>
          <p:cNvPr id="35842" name="Rectangle 2">
            <a:extLst>
              <a:ext uri="{FF2B5EF4-FFF2-40B4-BE49-F238E27FC236}">
                <a16:creationId xmlns:a16="http://schemas.microsoft.com/office/drawing/2014/main" id="{33ED4839-F27A-2004-A875-F818E1C0B31D}"/>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5843" name="Rectangle 3">
            <a:extLst>
              <a:ext uri="{FF2B5EF4-FFF2-40B4-BE49-F238E27FC236}">
                <a16:creationId xmlns:a16="http://schemas.microsoft.com/office/drawing/2014/main" id="{CC4A4B63-7CEB-E5A2-98FC-093DB50F5702}"/>
              </a:ext>
            </a:extLst>
          </p:cNvPr>
          <p:cNvSpPr>
            <a:spLocks noGrp="1" noChangeArrowheads="1"/>
          </p:cNvSpPr>
          <p:nvPr>
            <p:ph idx="1"/>
          </p:nvPr>
        </p:nvSpPr>
        <p:spPr/>
        <p:txBody>
          <a:bodyPr/>
          <a:lstStyle/>
          <a:p>
            <a:pPr eaLnBrk="1" hangingPunct="1"/>
            <a:r>
              <a:rPr lang="zh-CN" altLang="en-US" b="1">
                <a:solidFill>
                  <a:srgbClr val="C00000"/>
                </a:solidFill>
              </a:rPr>
              <a:t>会话型</a:t>
            </a:r>
          </a:p>
          <a:p>
            <a:pPr lvl="1" eaLnBrk="1" hangingPunct="1"/>
            <a:r>
              <a:rPr lang="zh-CN" altLang="en-US"/>
              <a:t>类似于人们之间的会话，用户与系统之间的双向信息通信</a:t>
            </a:r>
          </a:p>
          <a:p>
            <a:pPr lvl="1" eaLnBrk="1" hangingPunct="1"/>
            <a:r>
              <a:rPr lang="zh-CN" altLang="en-US" b="1">
                <a:solidFill>
                  <a:srgbClr val="C00000"/>
                </a:solidFill>
              </a:rPr>
              <a:t>用户与系统交互旨在获取所需的信息</a:t>
            </a:r>
            <a:r>
              <a:rPr lang="zh-CN" altLang="en-US"/>
              <a:t>，而不是命令系统做某事</a:t>
            </a:r>
          </a:p>
          <a:p>
            <a:pPr lvl="2" eaLnBrk="1" hangingPunct="1"/>
            <a:r>
              <a:rPr lang="zh-CN" altLang="en-US"/>
              <a:t>例如：咨询（</a:t>
            </a:r>
            <a:r>
              <a:rPr lang="en-US" altLang="zh-CN"/>
              <a:t>advice-giving</a:t>
            </a:r>
            <a:r>
              <a:rPr lang="zh-CN" altLang="en-US"/>
              <a:t>）系统、帮助（</a:t>
            </a:r>
            <a:r>
              <a:rPr lang="en-US" altLang="zh-CN"/>
              <a:t>help</a:t>
            </a:r>
            <a:r>
              <a:rPr lang="zh-CN" altLang="en-US"/>
              <a:t>）系统、搜索引擎（</a:t>
            </a:r>
            <a:r>
              <a:rPr lang="en-US" altLang="zh-CN"/>
              <a:t>search engine</a:t>
            </a:r>
            <a:r>
              <a:rPr lang="zh-CN" altLang="en-US"/>
              <a:t>）等</a:t>
            </a:r>
            <a:endParaRPr lang="en-US" altLang="zh-CN"/>
          </a:p>
          <a:p>
            <a:pPr lvl="2" eaLnBrk="1" hangingPunct="1">
              <a:buFont typeface="Wingdings" panose="05000000000000000000" pitchFamily="2" charset="2"/>
              <a:buNone/>
            </a:pPr>
            <a:endParaRPr lang="zh-CN" altLang="en-US"/>
          </a:p>
          <a:p>
            <a:pPr lvl="1" eaLnBrk="1" hangingPunct="1"/>
            <a:r>
              <a:rPr lang="zh-CN" altLang="en-US"/>
              <a:t>实际会话</a:t>
            </a:r>
            <a:r>
              <a:rPr lang="zh-CN" altLang="en-US">
                <a:solidFill>
                  <a:srgbClr val="0070C0"/>
                </a:solidFill>
              </a:rPr>
              <a:t>可采用各种形式</a:t>
            </a:r>
          </a:p>
          <a:p>
            <a:pPr lvl="2" eaLnBrk="1" hangingPunct="1"/>
            <a:r>
              <a:rPr lang="zh-CN" altLang="en-US"/>
              <a:t>简单的</a:t>
            </a:r>
            <a:r>
              <a:rPr lang="zh-CN" altLang="en-US">
                <a:solidFill>
                  <a:srgbClr val="0070C0"/>
                </a:solidFill>
              </a:rPr>
              <a:t>语音会话</a:t>
            </a:r>
            <a:r>
              <a:rPr lang="zh-CN" altLang="en-US"/>
              <a:t>系统允许用户通过电话选择系统选项</a:t>
            </a:r>
          </a:p>
          <a:p>
            <a:pPr lvl="3" eaLnBrk="1" hangingPunct="1"/>
            <a:r>
              <a:rPr lang="zh-CN" altLang="en-US"/>
              <a:t>例如：电话订票、查分系统</a:t>
            </a:r>
          </a:p>
          <a:p>
            <a:pPr lvl="2" eaLnBrk="1" hangingPunct="1"/>
            <a:r>
              <a:rPr lang="zh-CN" altLang="en-US"/>
              <a:t>复杂的系统可能采用</a:t>
            </a:r>
            <a:r>
              <a:rPr lang="zh-CN" altLang="en-US">
                <a:solidFill>
                  <a:srgbClr val="0070C0"/>
                </a:solidFill>
              </a:rPr>
              <a:t>自然语言理解技术</a:t>
            </a:r>
          </a:p>
          <a:p>
            <a:pPr lvl="3" eaLnBrk="1" hangingPunct="1"/>
            <a:r>
              <a:rPr lang="zh-CN" altLang="en-US"/>
              <a:t>例如：搜索引擎、帮助系统等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3">
            <a:extLst>
              <a:ext uri="{FF2B5EF4-FFF2-40B4-BE49-F238E27FC236}">
                <a16:creationId xmlns:a16="http://schemas.microsoft.com/office/drawing/2014/main" id="{EC18B594-BB30-FFD0-872F-194DFDA7D36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1F19D068-9509-45C6-86D4-C16FD4D59BE8}" type="slidenum">
              <a:rPr lang="en-US" altLang="zh-CN" sz="1800" b="0"/>
              <a:pPr/>
              <a:t>28</a:t>
            </a:fld>
            <a:endParaRPr lang="en-US" altLang="zh-CN" sz="1800" b="0"/>
          </a:p>
        </p:txBody>
      </p:sp>
      <p:sp>
        <p:nvSpPr>
          <p:cNvPr id="36866" name="Rectangle 2">
            <a:extLst>
              <a:ext uri="{FF2B5EF4-FFF2-40B4-BE49-F238E27FC236}">
                <a16:creationId xmlns:a16="http://schemas.microsoft.com/office/drawing/2014/main" id="{D6D7A52D-CD1F-6187-1966-EE3125403BFA}"/>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6867" name="Rectangle 3">
            <a:extLst>
              <a:ext uri="{FF2B5EF4-FFF2-40B4-BE49-F238E27FC236}">
                <a16:creationId xmlns:a16="http://schemas.microsoft.com/office/drawing/2014/main" id="{A6C63186-B942-CECD-2943-19BE47BFD567}"/>
              </a:ext>
            </a:extLst>
          </p:cNvPr>
          <p:cNvSpPr>
            <a:spLocks noGrp="1" noChangeArrowheads="1"/>
          </p:cNvSpPr>
          <p:nvPr>
            <p:ph idx="1"/>
          </p:nvPr>
        </p:nvSpPr>
        <p:spPr/>
        <p:txBody>
          <a:bodyPr/>
          <a:lstStyle/>
          <a:p>
            <a:pPr lvl="1" eaLnBrk="1" hangingPunct="1"/>
            <a:r>
              <a:rPr lang="zh-CN" altLang="en-US"/>
              <a:t>优点：允许用户、特别是初学者</a:t>
            </a:r>
            <a:r>
              <a:rPr lang="zh-CN" altLang="en-US">
                <a:solidFill>
                  <a:srgbClr val="0070C0"/>
                </a:solidFill>
              </a:rPr>
              <a:t>以熟悉的方式与系统交互</a:t>
            </a:r>
            <a:endParaRPr lang="en-US" altLang="zh-CN">
              <a:solidFill>
                <a:srgbClr val="0070C0"/>
              </a:solidFill>
            </a:endParaRPr>
          </a:p>
          <a:p>
            <a:pPr lvl="1" eaLnBrk="1" hangingPunct="1"/>
            <a:endParaRPr lang="zh-CN" altLang="en-US">
              <a:solidFill>
                <a:srgbClr val="0070C0"/>
              </a:solidFill>
            </a:endParaRPr>
          </a:p>
          <a:p>
            <a:pPr lvl="1" eaLnBrk="1" hangingPunct="1"/>
            <a:r>
              <a:rPr lang="zh-CN" altLang="en-US"/>
              <a:t>缺点：当系统无法分析用户的提问时</a:t>
            </a:r>
            <a:r>
              <a:rPr lang="zh-CN" altLang="en-US">
                <a:solidFill>
                  <a:srgbClr val="0070C0"/>
                </a:solidFill>
              </a:rPr>
              <a:t>可能发生误解</a:t>
            </a:r>
          </a:p>
        </p:txBody>
      </p:sp>
      <p:pic>
        <p:nvPicPr>
          <p:cNvPr id="36868" name="Picture 5">
            <a:extLst>
              <a:ext uri="{FF2B5EF4-FFF2-40B4-BE49-F238E27FC236}">
                <a16:creationId xmlns:a16="http://schemas.microsoft.com/office/drawing/2014/main" id="{A29FC69C-3DA2-ADE0-AAF9-3DFDA3CE3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92375"/>
            <a:ext cx="7345362"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a:extLst>
              <a:ext uri="{FF2B5EF4-FFF2-40B4-BE49-F238E27FC236}">
                <a16:creationId xmlns:a16="http://schemas.microsoft.com/office/drawing/2014/main" id="{14D2D372-A10E-F763-09E9-D6E3C7494AA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9FCE88AE-5292-472A-8B20-F10C8A0B35B9}" type="slidenum">
              <a:rPr lang="en-US" altLang="zh-CN" sz="1800" b="0"/>
              <a:pPr/>
              <a:t>29</a:t>
            </a:fld>
            <a:endParaRPr lang="en-US" altLang="zh-CN" sz="1800" b="0"/>
          </a:p>
        </p:txBody>
      </p:sp>
      <p:sp>
        <p:nvSpPr>
          <p:cNvPr id="37890" name="Rectangle 2">
            <a:extLst>
              <a:ext uri="{FF2B5EF4-FFF2-40B4-BE49-F238E27FC236}">
                <a16:creationId xmlns:a16="http://schemas.microsoft.com/office/drawing/2014/main" id="{5497C1D6-01EE-0BF8-0AD0-0487D27CAD8D}"/>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7891" name="Rectangle 3">
            <a:extLst>
              <a:ext uri="{FF2B5EF4-FFF2-40B4-BE49-F238E27FC236}">
                <a16:creationId xmlns:a16="http://schemas.microsoft.com/office/drawing/2014/main" id="{A8AC7969-8E9A-D048-B84F-EB03CFE704E5}"/>
              </a:ext>
            </a:extLst>
          </p:cNvPr>
          <p:cNvSpPr>
            <a:spLocks noGrp="1" noChangeArrowheads="1"/>
          </p:cNvSpPr>
          <p:nvPr>
            <p:ph idx="1"/>
          </p:nvPr>
        </p:nvSpPr>
        <p:spPr/>
        <p:txBody>
          <a:bodyPr/>
          <a:lstStyle/>
          <a:p>
            <a:pPr lvl="1" eaLnBrk="1" hangingPunct="1"/>
            <a:r>
              <a:rPr lang="zh-CN" altLang="en-US"/>
              <a:t>存在的设计问题：可能导致</a:t>
            </a:r>
            <a:r>
              <a:rPr lang="zh-CN" altLang="en-US">
                <a:solidFill>
                  <a:srgbClr val="0070C0"/>
                </a:solidFill>
              </a:rPr>
              <a:t>系统驱动式会话</a:t>
            </a:r>
          </a:p>
          <a:p>
            <a:pPr lvl="2" eaLnBrk="1" hangingPunct="1"/>
            <a:r>
              <a:rPr lang="zh-CN" altLang="en-US"/>
              <a:t>会话过程由系统控制，用户只能响应系统的提示</a:t>
            </a:r>
          </a:p>
          <a:p>
            <a:pPr lvl="2" eaLnBrk="1" hangingPunct="1"/>
            <a:r>
              <a:rPr lang="zh-CN" altLang="en-US"/>
              <a:t>在许多情况下将导致令人厌烦或莫名其妙的结果</a:t>
            </a:r>
          </a:p>
          <a:p>
            <a:pPr lvl="3" eaLnBrk="1" hangingPunct="1"/>
            <a:r>
              <a:rPr lang="zh-CN" altLang="en-US"/>
              <a:t>电话语音问答系统、网络提供的各种服务等</a:t>
            </a:r>
          </a:p>
          <a:p>
            <a:pPr lvl="2" eaLnBrk="1" hangingPunct="1"/>
            <a:r>
              <a:rPr lang="zh-CN" altLang="en-US"/>
              <a:t>但</a:t>
            </a:r>
            <a:r>
              <a:rPr lang="zh-CN" altLang="en-US">
                <a:solidFill>
                  <a:srgbClr val="0070C0"/>
                </a:solidFill>
              </a:rPr>
              <a:t>在某些情况下系统驱动是合理的</a:t>
            </a:r>
            <a:r>
              <a:rPr lang="zh-CN" altLang="en-US"/>
              <a:t>，如系统配置、安装等</a:t>
            </a:r>
          </a:p>
        </p:txBody>
      </p:sp>
      <p:pic>
        <p:nvPicPr>
          <p:cNvPr id="37892" name="Picture 5">
            <a:extLst>
              <a:ext uri="{FF2B5EF4-FFF2-40B4-BE49-F238E27FC236}">
                <a16:creationId xmlns:a16="http://schemas.microsoft.com/office/drawing/2014/main" id="{65205A96-5844-22C4-5E16-C5E74475E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924175"/>
            <a:ext cx="4392613"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3">
            <a:extLst>
              <a:ext uri="{FF2B5EF4-FFF2-40B4-BE49-F238E27FC236}">
                <a16:creationId xmlns:a16="http://schemas.microsoft.com/office/drawing/2014/main" id="{612ECCCA-65EE-227F-C33D-2BE428B2053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7674E09E-E96D-4F3E-943E-CE284CCC056E}" type="slidenum">
              <a:rPr lang="en-US" altLang="zh-CN" sz="1800" b="0"/>
              <a:pPr/>
              <a:t>3</a:t>
            </a:fld>
            <a:endParaRPr lang="en-US" altLang="zh-CN" sz="1800" b="0"/>
          </a:p>
        </p:txBody>
      </p:sp>
      <p:sp>
        <p:nvSpPr>
          <p:cNvPr id="8194" name="Rectangle 2">
            <a:extLst>
              <a:ext uri="{FF2B5EF4-FFF2-40B4-BE49-F238E27FC236}">
                <a16:creationId xmlns:a16="http://schemas.microsoft.com/office/drawing/2014/main" id="{BD8335FB-E868-9D14-1148-11AD2157526D}"/>
              </a:ext>
            </a:extLst>
          </p:cNvPr>
          <p:cNvSpPr>
            <a:spLocks noGrp="1" noChangeArrowheads="1"/>
          </p:cNvSpPr>
          <p:nvPr>
            <p:ph type="title"/>
          </p:nvPr>
        </p:nvSpPr>
        <p:spPr/>
        <p:txBody>
          <a:bodyPr/>
          <a:lstStyle/>
          <a:p>
            <a:pPr eaLnBrk="1" hangingPunct="1"/>
            <a:r>
              <a:rPr lang="en-US" altLang="zh-CN"/>
              <a:t>2.1 </a:t>
            </a:r>
            <a:r>
              <a:rPr lang="zh-CN" altLang="en-US"/>
              <a:t>引言</a:t>
            </a:r>
          </a:p>
        </p:txBody>
      </p:sp>
      <p:sp>
        <p:nvSpPr>
          <p:cNvPr id="8195" name="Rectangle 3">
            <a:extLst>
              <a:ext uri="{FF2B5EF4-FFF2-40B4-BE49-F238E27FC236}">
                <a16:creationId xmlns:a16="http://schemas.microsoft.com/office/drawing/2014/main" id="{8EB783C3-87C3-2795-7FEE-12131E4AB335}"/>
              </a:ext>
            </a:extLst>
          </p:cNvPr>
          <p:cNvSpPr>
            <a:spLocks noGrp="1" noChangeArrowheads="1"/>
          </p:cNvSpPr>
          <p:nvPr>
            <p:ph idx="1"/>
          </p:nvPr>
        </p:nvSpPr>
        <p:spPr/>
        <p:txBody>
          <a:bodyPr/>
          <a:lstStyle/>
          <a:p>
            <a:pPr eaLnBrk="1" hangingPunct="1">
              <a:lnSpc>
                <a:spcPct val="120000"/>
              </a:lnSpc>
            </a:pPr>
            <a:r>
              <a:rPr lang="zh-CN" altLang="en-US"/>
              <a:t>设计应当从何处开始  </a:t>
            </a:r>
            <a:r>
              <a:rPr lang="en-US" altLang="zh-CN"/>
              <a:t>why</a:t>
            </a:r>
            <a:r>
              <a:rPr lang="zh-CN" altLang="en-US"/>
              <a:t>？</a:t>
            </a:r>
            <a:r>
              <a:rPr lang="en-US" altLang="zh-CN"/>
              <a:t>what</a:t>
            </a:r>
            <a:r>
              <a:rPr lang="zh-CN" altLang="en-US"/>
              <a:t>？还是</a:t>
            </a:r>
            <a:r>
              <a:rPr lang="en-US" altLang="zh-CN"/>
              <a:t>how</a:t>
            </a:r>
            <a:r>
              <a:rPr lang="zh-CN" altLang="en-US"/>
              <a:t>？</a:t>
            </a:r>
          </a:p>
          <a:p>
            <a:pPr lvl="1" eaLnBrk="1" hangingPunct="1">
              <a:lnSpc>
                <a:spcPct val="120000"/>
              </a:lnSpc>
            </a:pPr>
            <a:r>
              <a:rPr lang="zh-CN" altLang="en-US"/>
              <a:t>假设：设计一个对电子邮件进行有效管理的应用程序</a:t>
            </a:r>
            <a:endParaRPr lang="en-US" altLang="zh-CN"/>
          </a:p>
          <a:p>
            <a:pPr lvl="1" eaLnBrk="1" hangingPunct="1">
              <a:lnSpc>
                <a:spcPct val="120000"/>
              </a:lnSpc>
              <a:buFontTx/>
              <a:buNone/>
            </a:pPr>
            <a:endParaRPr lang="zh-CN" altLang="en-US"/>
          </a:p>
          <a:p>
            <a:pPr eaLnBrk="1" hangingPunct="1">
              <a:lnSpc>
                <a:spcPct val="120000"/>
              </a:lnSpc>
            </a:pPr>
            <a:r>
              <a:rPr lang="zh-CN" altLang="en-US"/>
              <a:t>在设计开始之前，需要</a:t>
            </a:r>
            <a:r>
              <a:rPr lang="zh-CN" altLang="en-US" b="1">
                <a:solidFill>
                  <a:srgbClr val="C00000"/>
                </a:solidFill>
              </a:rPr>
              <a:t>理解用户所需解决的问题</a:t>
            </a:r>
            <a:r>
              <a:rPr lang="zh-CN" altLang="en-US"/>
              <a:t>是什么</a:t>
            </a:r>
          </a:p>
          <a:p>
            <a:pPr lvl="1" eaLnBrk="1" hangingPunct="1">
              <a:lnSpc>
                <a:spcPct val="120000"/>
              </a:lnSpc>
            </a:pPr>
            <a:r>
              <a:rPr lang="zh-CN" altLang="en-US"/>
              <a:t>理解用户的需要是</a:t>
            </a:r>
            <a:r>
              <a:rPr lang="zh-CN" altLang="en-US">
                <a:solidFill>
                  <a:srgbClr val="0070C0"/>
                </a:solidFill>
              </a:rPr>
              <a:t>产生适当设计的重要前提</a:t>
            </a:r>
          </a:p>
          <a:p>
            <a:pPr lvl="2" eaLnBrk="1" hangingPunct="1">
              <a:lnSpc>
                <a:spcPct val="120000"/>
              </a:lnSpc>
            </a:pPr>
            <a:r>
              <a:rPr lang="zh-CN" altLang="en-US"/>
              <a:t>为做出合适的设计决策并排除不可用的设计选择提供信息</a:t>
            </a:r>
            <a:endParaRPr lang="en-US" altLang="zh-CN"/>
          </a:p>
          <a:p>
            <a:pPr lvl="2" eaLnBrk="1" hangingPunct="1">
              <a:lnSpc>
                <a:spcPct val="120000"/>
              </a:lnSpc>
              <a:buFont typeface="Wingdings" panose="05000000000000000000" pitchFamily="2" charset="2"/>
              <a:buNone/>
            </a:pPr>
            <a:endParaRPr lang="zh-CN" altLang="en-US"/>
          </a:p>
          <a:p>
            <a:pPr lvl="1" eaLnBrk="1" hangingPunct="1">
              <a:lnSpc>
                <a:spcPct val="120000"/>
              </a:lnSpc>
            </a:pPr>
            <a:r>
              <a:rPr lang="zh-CN" altLang="en-US"/>
              <a:t>否则，产生的设计</a:t>
            </a:r>
            <a:r>
              <a:rPr lang="zh-CN" altLang="en-US">
                <a:solidFill>
                  <a:srgbClr val="0070C0"/>
                </a:solidFill>
              </a:rPr>
              <a:t>解难以满足用户对可用性和功能的需求</a:t>
            </a:r>
          </a:p>
          <a:p>
            <a:pPr lvl="2" eaLnBrk="1" hangingPunct="1">
              <a:lnSpc>
                <a:spcPct val="120000"/>
              </a:lnSpc>
            </a:pPr>
            <a:r>
              <a:rPr lang="zh-CN" altLang="en-US"/>
              <a:t>一旦整个系统的最终代码形成已经为时过晚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9708D165-03E2-5C8B-C4B9-A65D5E80EE6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6335EE9-C082-4B0C-8256-C93798D1177C}" type="slidenum">
              <a:rPr lang="en-US" altLang="zh-CN" sz="1800" b="0"/>
              <a:pPr/>
              <a:t>30</a:t>
            </a:fld>
            <a:endParaRPr lang="en-US" altLang="zh-CN" sz="1800" b="0"/>
          </a:p>
        </p:txBody>
      </p:sp>
      <p:sp>
        <p:nvSpPr>
          <p:cNvPr id="38914" name="Rectangle 2">
            <a:extLst>
              <a:ext uri="{FF2B5EF4-FFF2-40B4-BE49-F238E27FC236}">
                <a16:creationId xmlns:a16="http://schemas.microsoft.com/office/drawing/2014/main" id="{C7FFA8E7-19CC-E5DB-9222-67F47A37FEC5}"/>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8915" name="Rectangle 3">
            <a:extLst>
              <a:ext uri="{FF2B5EF4-FFF2-40B4-BE49-F238E27FC236}">
                <a16:creationId xmlns:a16="http://schemas.microsoft.com/office/drawing/2014/main" id="{BE290400-5601-D292-D697-844468B07D5D}"/>
              </a:ext>
            </a:extLst>
          </p:cNvPr>
          <p:cNvSpPr>
            <a:spLocks noGrp="1" noChangeArrowheads="1"/>
          </p:cNvSpPr>
          <p:nvPr>
            <p:ph idx="1"/>
          </p:nvPr>
        </p:nvSpPr>
        <p:spPr/>
        <p:txBody>
          <a:bodyPr/>
          <a:lstStyle/>
          <a:p>
            <a:pPr lvl="1" eaLnBrk="1" hangingPunct="1"/>
            <a:r>
              <a:rPr lang="zh-CN" altLang="en-US"/>
              <a:t>采用动画代理的模型增强了</a:t>
            </a:r>
            <a:r>
              <a:rPr lang="zh-CN" altLang="en-US">
                <a:solidFill>
                  <a:srgbClr val="0070C0"/>
                </a:solidFill>
              </a:rPr>
              <a:t>会话的真实感</a:t>
            </a:r>
          </a:p>
          <a:p>
            <a:pPr lvl="2" eaLnBrk="1" hangingPunct="1"/>
            <a:r>
              <a:rPr lang="zh-CN" altLang="en-US"/>
              <a:t>代表系统的角色，如各种人物或卡通动画等</a:t>
            </a:r>
            <a:endParaRPr lang="en-US" altLang="zh-CN"/>
          </a:p>
          <a:p>
            <a:pPr lvl="2" eaLnBrk="1" hangingPunct="1">
              <a:buFont typeface="Wingdings" panose="05000000000000000000" pitchFamily="2" charset="2"/>
              <a:buNone/>
            </a:pPr>
            <a:endParaRPr lang="zh-CN" altLang="en-US"/>
          </a:p>
          <a:p>
            <a:pPr lvl="2" eaLnBrk="1" hangingPunct="1"/>
            <a:r>
              <a:rPr lang="zh-CN" altLang="en-US"/>
              <a:t>概念模型很明确，即用户通过代理和系统交互</a:t>
            </a:r>
            <a:endParaRPr lang="en-US" altLang="zh-CN"/>
          </a:p>
          <a:p>
            <a:pPr lvl="2" eaLnBrk="1" hangingPunct="1">
              <a:buFont typeface="Wingdings" panose="05000000000000000000" pitchFamily="2" charset="2"/>
              <a:buNone/>
            </a:pPr>
            <a:endParaRPr lang="zh-CN" altLang="en-US"/>
          </a:p>
          <a:p>
            <a:pPr lvl="2" eaLnBrk="1" hangingPunct="1"/>
            <a:r>
              <a:rPr lang="zh-CN" altLang="en-US"/>
              <a:t>优点：用户容易理解这样的交互对象</a:t>
            </a:r>
            <a:endParaRPr lang="en-US" altLang="zh-CN"/>
          </a:p>
          <a:p>
            <a:pPr lvl="2" eaLnBrk="1" hangingPunct="1">
              <a:buFont typeface="Wingdings" panose="05000000000000000000" pitchFamily="2" charset="2"/>
              <a:buNone/>
            </a:pPr>
            <a:endParaRPr lang="zh-CN" altLang="en-US"/>
          </a:p>
          <a:p>
            <a:pPr lvl="2" eaLnBrk="1" hangingPunct="1"/>
            <a:r>
              <a:rPr lang="zh-CN" altLang="en-US"/>
              <a:t>缺点：由于缺乏灵活性而令人厌烦</a:t>
            </a:r>
          </a:p>
          <a:p>
            <a:pPr lvl="2" eaLnBrk="1" hangingPunct="1">
              <a:buFont typeface="Wingdings" panose="05000000000000000000" pitchFamily="2" charset="2"/>
              <a:buNone/>
            </a:pPr>
            <a:endParaRPr lang="zh-CN" altLang="en-US"/>
          </a:p>
          <a:p>
            <a:pPr lvl="2" eaLnBrk="1" hangingPunct="1"/>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a:extLst>
              <a:ext uri="{FF2B5EF4-FFF2-40B4-BE49-F238E27FC236}">
                <a16:creationId xmlns:a16="http://schemas.microsoft.com/office/drawing/2014/main" id="{4500C7E5-0786-2B3E-B23A-9838FDA795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AAD3D0C-BF59-4DE7-BE89-0B911AB8E240}" type="slidenum">
              <a:rPr lang="en-US" altLang="zh-CN" sz="1800" b="0"/>
              <a:pPr/>
              <a:t>31</a:t>
            </a:fld>
            <a:endParaRPr lang="en-US" altLang="zh-CN" sz="1800" b="0"/>
          </a:p>
        </p:txBody>
      </p:sp>
      <p:sp>
        <p:nvSpPr>
          <p:cNvPr id="39938" name="Rectangle 2">
            <a:extLst>
              <a:ext uri="{FF2B5EF4-FFF2-40B4-BE49-F238E27FC236}">
                <a16:creationId xmlns:a16="http://schemas.microsoft.com/office/drawing/2014/main" id="{517E18DF-849B-C389-8353-4571AE009B7E}"/>
              </a:ext>
            </a:extLst>
          </p:cNvPr>
          <p:cNvSpPr>
            <a:spLocks noGrp="1" noChangeArrowheads="1"/>
          </p:cNvSpPr>
          <p:nvPr>
            <p:ph type="title"/>
          </p:nvPr>
        </p:nvSpPr>
        <p:spPr>
          <a:xfrm>
            <a:off x="685800" y="357188"/>
            <a:ext cx="7772400" cy="533400"/>
          </a:xfrm>
        </p:spPr>
        <p:txBody>
          <a:bodyPr/>
          <a:lstStyle/>
          <a:p>
            <a:pPr eaLnBrk="1" hangingPunct="1"/>
            <a:r>
              <a:rPr lang="en-US" altLang="zh-CN"/>
              <a:t>2.3.1 </a:t>
            </a:r>
            <a:r>
              <a:rPr lang="zh-CN" altLang="en-US"/>
              <a:t>基于活动的模型</a:t>
            </a:r>
          </a:p>
        </p:txBody>
      </p:sp>
      <p:sp>
        <p:nvSpPr>
          <p:cNvPr id="39939" name="Rectangle 3">
            <a:extLst>
              <a:ext uri="{FF2B5EF4-FFF2-40B4-BE49-F238E27FC236}">
                <a16:creationId xmlns:a16="http://schemas.microsoft.com/office/drawing/2014/main" id="{E72FEAC5-F1BF-2E33-6C04-8A43AD5647A2}"/>
              </a:ext>
            </a:extLst>
          </p:cNvPr>
          <p:cNvSpPr>
            <a:spLocks noGrp="1" noChangeArrowheads="1"/>
          </p:cNvSpPr>
          <p:nvPr>
            <p:ph idx="1"/>
          </p:nvPr>
        </p:nvSpPr>
        <p:spPr>
          <a:xfrm>
            <a:off x="185738" y="785813"/>
            <a:ext cx="8601075" cy="4419600"/>
          </a:xfrm>
        </p:spPr>
        <p:txBody>
          <a:bodyPr/>
          <a:lstStyle/>
          <a:p>
            <a:pPr eaLnBrk="1" hangingPunct="1"/>
            <a:r>
              <a:rPr lang="zh-CN" altLang="en-US" b="1">
                <a:solidFill>
                  <a:srgbClr val="C00000"/>
                </a:solidFill>
              </a:rPr>
              <a:t>操作型</a:t>
            </a:r>
          </a:p>
          <a:p>
            <a:pPr lvl="1" eaLnBrk="1" hangingPunct="1"/>
            <a:r>
              <a:rPr lang="zh-CN" altLang="en-US"/>
              <a:t>在物理世界中人们做某事至少可以有两种方式</a:t>
            </a:r>
          </a:p>
          <a:p>
            <a:pPr lvl="2" eaLnBrk="1" hangingPunct="1"/>
            <a:r>
              <a:rPr lang="zh-CN" altLang="en-US"/>
              <a:t>命令别人为你做，但须学习和记忆别人的工作语言和方式</a:t>
            </a:r>
          </a:p>
          <a:p>
            <a:pPr lvl="2" eaLnBrk="1" hangingPunct="1"/>
            <a:r>
              <a:rPr lang="zh-CN" altLang="en-US"/>
              <a:t>自己直接做，则可以</a:t>
            </a:r>
            <a:r>
              <a:rPr lang="zh-CN" altLang="en-US" b="1">
                <a:solidFill>
                  <a:srgbClr val="C00000"/>
                </a:solidFill>
              </a:rPr>
              <a:t>使用自己做事的知识和熟悉的方式</a:t>
            </a:r>
            <a:endParaRPr lang="en-US" altLang="zh-CN" b="1">
              <a:solidFill>
                <a:srgbClr val="C00000"/>
              </a:solidFill>
            </a:endParaRPr>
          </a:p>
          <a:p>
            <a:pPr lvl="2" eaLnBrk="1" hangingPunct="1">
              <a:buFont typeface="Wingdings" panose="05000000000000000000" pitchFamily="2" charset="2"/>
              <a:buNone/>
            </a:pPr>
            <a:endParaRPr lang="zh-CN" altLang="en-US"/>
          </a:p>
          <a:p>
            <a:pPr lvl="1" eaLnBrk="1" hangingPunct="1"/>
            <a:r>
              <a:rPr lang="zh-CN" altLang="en-US"/>
              <a:t>在操作模型中，系统</a:t>
            </a:r>
            <a:r>
              <a:rPr lang="zh-CN" altLang="en-US" b="1">
                <a:solidFill>
                  <a:srgbClr val="C00000"/>
                </a:solidFill>
              </a:rPr>
              <a:t>利用了用户在物理世界中的行为知识</a:t>
            </a:r>
          </a:p>
          <a:p>
            <a:pPr lvl="2" eaLnBrk="1" hangingPunct="1"/>
            <a:r>
              <a:rPr lang="zh-CN" altLang="en-US"/>
              <a:t>采用可视图形对象来表示用户可见并可操作的信息</a:t>
            </a:r>
          </a:p>
          <a:p>
            <a:pPr lvl="2" eaLnBrk="1" hangingPunct="1"/>
            <a:r>
              <a:rPr lang="zh-CN" altLang="en-US"/>
              <a:t>该虚拟表示通常为某些</a:t>
            </a:r>
            <a:r>
              <a:rPr lang="zh-CN" altLang="en-US">
                <a:solidFill>
                  <a:srgbClr val="0070C0"/>
                </a:solidFill>
              </a:rPr>
              <a:t>物理现象或行为的模拟</a:t>
            </a:r>
            <a:endParaRPr lang="en-US" altLang="zh-CN">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2" eaLnBrk="1" hangingPunct="1"/>
            <a:r>
              <a:rPr lang="zh-CN" altLang="en-US">
                <a:solidFill>
                  <a:srgbClr val="0070C0"/>
                </a:solidFill>
              </a:rPr>
              <a:t>用户利用他们的常识容易理解并操作这些虚拟对象</a:t>
            </a:r>
          </a:p>
          <a:p>
            <a:pPr lvl="3" eaLnBrk="1" hangingPunct="1"/>
            <a:r>
              <a:rPr lang="zh-CN" altLang="en-US"/>
              <a:t>例如：将文件系统中的抽象概念，如文件（夹）等表示为图标</a:t>
            </a:r>
          </a:p>
          <a:p>
            <a:pPr lvl="3" eaLnBrk="1" hangingPunct="1"/>
            <a:r>
              <a:rPr lang="zh-CN" altLang="en-US"/>
              <a:t>这些图标不仅容易理解，且其</a:t>
            </a:r>
            <a:r>
              <a:rPr lang="en-US" altLang="zh-CN"/>
              <a:t>affordance</a:t>
            </a:r>
            <a:r>
              <a:rPr lang="zh-CN" altLang="en-US"/>
              <a:t>提供了如何操作的信息，如移动、选择、打开、删除、关闭等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a:extLst>
              <a:ext uri="{FF2B5EF4-FFF2-40B4-BE49-F238E27FC236}">
                <a16:creationId xmlns:a16="http://schemas.microsoft.com/office/drawing/2014/main" id="{FCB199A6-2841-C338-CE6E-7053E86A908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0EBEDC4-D9AD-4BB1-A944-4433BF298A7E}" type="slidenum">
              <a:rPr lang="en-US" altLang="zh-CN" sz="1800" b="0"/>
              <a:pPr/>
              <a:t>32</a:t>
            </a:fld>
            <a:endParaRPr lang="en-US" altLang="zh-CN" sz="1800" b="0"/>
          </a:p>
        </p:txBody>
      </p:sp>
      <p:sp>
        <p:nvSpPr>
          <p:cNvPr id="41986" name="Rectangle 2">
            <a:extLst>
              <a:ext uri="{FF2B5EF4-FFF2-40B4-BE49-F238E27FC236}">
                <a16:creationId xmlns:a16="http://schemas.microsoft.com/office/drawing/2014/main" id="{E6A80282-9385-1280-A08B-591BA7D8F30A}"/>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1987" name="Rectangle 7">
            <a:extLst>
              <a:ext uri="{FF2B5EF4-FFF2-40B4-BE49-F238E27FC236}">
                <a16:creationId xmlns:a16="http://schemas.microsoft.com/office/drawing/2014/main" id="{1834F136-2A91-BBE2-C999-F4A84B4308C6}"/>
              </a:ext>
            </a:extLst>
          </p:cNvPr>
          <p:cNvSpPr>
            <a:spLocks noGrp="1" noChangeAspect="1" noChangeArrowheads="1"/>
          </p:cNvSpPr>
          <p:nvPr>
            <p:ph idx="1"/>
          </p:nvPr>
        </p:nvSpPr>
        <p:spPr/>
        <p:txBody>
          <a:bodyPr/>
          <a:lstStyle/>
          <a:p>
            <a:pPr eaLnBrk="1" hangingPunct="1"/>
            <a:endParaRPr lang="zh-CN" altLang="zh-CN"/>
          </a:p>
        </p:txBody>
      </p:sp>
      <p:pic>
        <p:nvPicPr>
          <p:cNvPr id="41988" name="Picture 8">
            <a:extLst>
              <a:ext uri="{FF2B5EF4-FFF2-40B4-BE49-F238E27FC236}">
                <a16:creationId xmlns:a16="http://schemas.microsoft.com/office/drawing/2014/main" id="{E5710EE4-B3AC-B7A6-4B29-5CD325700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125538"/>
            <a:ext cx="5975350"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D9203FD4-F6B5-7158-3297-BED165DD0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571500"/>
            <a:ext cx="7734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a:extLst>
              <a:ext uri="{FF2B5EF4-FFF2-40B4-BE49-F238E27FC236}">
                <a16:creationId xmlns:a16="http://schemas.microsoft.com/office/drawing/2014/main" id="{0FAD9406-2EA2-14DE-22CC-CE072BFA093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5412C024-3A3C-4F34-81B6-82BC8CE5FD6F}" type="slidenum">
              <a:rPr lang="en-US" altLang="zh-CN" sz="1800" b="0"/>
              <a:pPr/>
              <a:t>33</a:t>
            </a:fld>
            <a:endParaRPr lang="en-US" altLang="zh-CN" sz="1800" b="0"/>
          </a:p>
        </p:txBody>
      </p:sp>
      <p:sp>
        <p:nvSpPr>
          <p:cNvPr id="43010" name="Rectangle 2">
            <a:extLst>
              <a:ext uri="{FF2B5EF4-FFF2-40B4-BE49-F238E27FC236}">
                <a16:creationId xmlns:a16="http://schemas.microsoft.com/office/drawing/2014/main" id="{DD6388C6-65E9-9931-051A-D7D3E0DA1583}"/>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3011" name="Rectangle 3">
            <a:extLst>
              <a:ext uri="{FF2B5EF4-FFF2-40B4-BE49-F238E27FC236}">
                <a16:creationId xmlns:a16="http://schemas.microsoft.com/office/drawing/2014/main" id="{76070D52-A5AA-3EC6-9EB1-BE66B18BD765}"/>
              </a:ext>
            </a:extLst>
          </p:cNvPr>
          <p:cNvSpPr>
            <a:spLocks noGrp="1" noChangeArrowheads="1"/>
          </p:cNvSpPr>
          <p:nvPr>
            <p:ph idx="1"/>
          </p:nvPr>
        </p:nvSpPr>
        <p:spPr/>
        <p:txBody>
          <a:bodyPr/>
          <a:lstStyle/>
          <a:p>
            <a:pPr lvl="2" eaLnBrk="1" hangingPunct="1"/>
            <a:r>
              <a:rPr lang="zh-CN" altLang="en-US"/>
              <a:t>操作的结果直接反馈为虚拟表示的改变</a:t>
            </a:r>
          </a:p>
          <a:p>
            <a:pPr lvl="1" eaLnBrk="1" hangingPunct="1"/>
            <a:r>
              <a:rPr lang="zh-CN" altLang="en-US" b="1" u="sng">
                <a:solidFill>
                  <a:srgbClr val="C00000"/>
                </a:solidFill>
              </a:rPr>
              <a:t>直接操作</a:t>
            </a:r>
            <a:r>
              <a:rPr lang="zh-CN" altLang="en-US"/>
              <a:t>（</a:t>
            </a:r>
            <a:r>
              <a:rPr lang="en-US" altLang="zh-CN"/>
              <a:t>direct manipulation</a:t>
            </a:r>
            <a:r>
              <a:rPr lang="zh-CN" altLang="en-US"/>
              <a:t>）即典型的操作型实例，具有以下特征</a:t>
            </a:r>
          </a:p>
          <a:p>
            <a:pPr lvl="2" eaLnBrk="1" hangingPunct="1"/>
            <a:r>
              <a:rPr lang="zh-CN" altLang="en-US"/>
              <a:t>用户感兴趣的对象的连续表示</a:t>
            </a:r>
          </a:p>
          <a:p>
            <a:pPr lvl="2" eaLnBrk="1" hangingPunct="1"/>
            <a:r>
              <a:rPr lang="zh-CN" altLang="en-US"/>
              <a:t>界面上的渐进式动作都有快速反馈</a:t>
            </a:r>
          </a:p>
          <a:p>
            <a:pPr lvl="2" eaLnBrk="1" hangingPunct="1"/>
            <a:r>
              <a:rPr lang="zh-CN" altLang="en-US"/>
              <a:t>所有动作的</a:t>
            </a:r>
            <a:r>
              <a:rPr lang="zh-CN" altLang="en-US">
                <a:solidFill>
                  <a:srgbClr val="0070C0"/>
                </a:solidFill>
              </a:rPr>
              <a:t>可逆性</a:t>
            </a:r>
            <a:r>
              <a:rPr lang="zh-CN" altLang="en-US"/>
              <a:t>，鼓励用户探索而不会有严重后果</a:t>
            </a:r>
          </a:p>
          <a:p>
            <a:pPr lvl="2" eaLnBrk="1" hangingPunct="1"/>
            <a:r>
              <a:rPr lang="zh-CN" altLang="en-US"/>
              <a:t>所有动作均有语法上的正确性，用户动作均为合法操作</a:t>
            </a:r>
          </a:p>
          <a:p>
            <a:pPr lvl="2" eaLnBrk="1" hangingPunct="1"/>
            <a:r>
              <a:rPr lang="zh-CN" altLang="en-US"/>
              <a:t>采用直接在可视对象上的操作取代复杂的命令语言</a:t>
            </a:r>
          </a:p>
          <a:p>
            <a:pPr lvl="1" eaLnBrk="1" hangingPunct="1"/>
            <a:r>
              <a:rPr lang="zh-CN" altLang="en-US"/>
              <a:t>与命令行模型比较，其具有以下优点</a:t>
            </a:r>
          </a:p>
          <a:p>
            <a:pPr lvl="2" eaLnBrk="1" hangingPunct="1"/>
            <a:r>
              <a:rPr lang="zh-CN" altLang="en-US">
                <a:solidFill>
                  <a:srgbClr val="0070C0"/>
                </a:solidFill>
              </a:rPr>
              <a:t>初学者易于掌握</a:t>
            </a:r>
            <a:r>
              <a:rPr lang="zh-CN" altLang="en-US"/>
              <a:t>使用系统的基本功能</a:t>
            </a:r>
          </a:p>
          <a:p>
            <a:pPr lvl="2" eaLnBrk="1" hangingPunct="1"/>
            <a:r>
              <a:rPr lang="zh-CN" altLang="en-US"/>
              <a:t>熟练用户可以快速完成各种（</a:t>
            </a:r>
            <a:r>
              <a:rPr lang="zh-CN" altLang="en-US">
                <a:solidFill>
                  <a:srgbClr val="0070C0"/>
                </a:solidFill>
              </a:rPr>
              <a:t>存疑，应为多数</a:t>
            </a:r>
            <a:r>
              <a:rPr lang="zh-CN" altLang="en-US"/>
              <a:t>）任务</a:t>
            </a:r>
          </a:p>
          <a:p>
            <a:pPr lvl="2" eaLnBrk="1" hangingPunct="1"/>
            <a:r>
              <a:rPr lang="zh-CN" altLang="en-US">
                <a:solidFill>
                  <a:srgbClr val="0070C0"/>
                </a:solidFill>
              </a:rPr>
              <a:t>不常使用者易于识别（非回忆）如何操作</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a:extLst>
              <a:ext uri="{FF2B5EF4-FFF2-40B4-BE49-F238E27FC236}">
                <a16:creationId xmlns:a16="http://schemas.microsoft.com/office/drawing/2014/main" id="{AFF50949-EAE9-6314-988D-9CDD892CC9B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E1D2C465-05CC-4683-B6BE-27CC7D9E4709}" type="slidenum">
              <a:rPr lang="en-US" altLang="zh-CN" sz="1800" b="0"/>
              <a:pPr/>
              <a:t>34</a:t>
            </a:fld>
            <a:endParaRPr lang="en-US" altLang="zh-CN" sz="1800" b="0"/>
          </a:p>
        </p:txBody>
      </p:sp>
      <p:sp>
        <p:nvSpPr>
          <p:cNvPr id="44034" name="Rectangle 2">
            <a:extLst>
              <a:ext uri="{FF2B5EF4-FFF2-40B4-BE49-F238E27FC236}">
                <a16:creationId xmlns:a16="http://schemas.microsoft.com/office/drawing/2014/main" id="{08E90F89-540F-E437-EE08-E17FF463F353}"/>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4035" name="Rectangle 3">
            <a:extLst>
              <a:ext uri="{FF2B5EF4-FFF2-40B4-BE49-F238E27FC236}">
                <a16:creationId xmlns:a16="http://schemas.microsoft.com/office/drawing/2014/main" id="{F588FE6B-DE00-1B71-F59A-F5146367A929}"/>
              </a:ext>
            </a:extLst>
          </p:cNvPr>
          <p:cNvSpPr>
            <a:spLocks noGrp="1" noChangeArrowheads="1"/>
          </p:cNvSpPr>
          <p:nvPr>
            <p:ph idx="1"/>
          </p:nvPr>
        </p:nvSpPr>
        <p:spPr>
          <a:xfrm>
            <a:off x="685800" y="1066800"/>
            <a:ext cx="8101013" cy="4419600"/>
          </a:xfrm>
        </p:spPr>
        <p:txBody>
          <a:bodyPr/>
          <a:lstStyle/>
          <a:p>
            <a:pPr lvl="2" eaLnBrk="1" hangingPunct="1"/>
            <a:r>
              <a:rPr lang="zh-CN" altLang="en-US"/>
              <a:t>很少需要给出出错信息</a:t>
            </a:r>
          </a:p>
          <a:p>
            <a:pPr lvl="2" eaLnBrk="1" hangingPunct="1"/>
            <a:r>
              <a:rPr lang="zh-CN" altLang="en-US"/>
              <a:t>用户可立即看到动作的结果是否更接近预期目标，否则需要调整其行为</a:t>
            </a:r>
          </a:p>
          <a:p>
            <a:pPr lvl="2" eaLnBrk="1" hangingPunct="1"/>
            <a:r>
              <a:rPr lang="zh-CN" altLang="en-US"/>
              <a:t>用户有较少的郁闷体验</a:t>
            </a:r>
          </a:p>
          <a:p>
            <a:pPr lvl="2" eaLnBrk="1" hangingPunct="1"/>
            <a:r>
              <a:rPr lang="zh-CN" altLang="en-US"/>
              <a:t>用户获得信心、主动权，并感到他们对系统的控制</a:t>
            </a:r>
            <a:endParaRPr lang="en-US" altLang="zh-CN"/>
          </a:p>
          <a:p>
            <a:pPr lvl="2" eaLnBrk="1" hangingPunct="1">
              <a:buFont typeface="Wingdings" panose="05000000000000000000" pitchFamily="2" charset="2"/>
              <a:buNone/>
            </a:pPr>
            <a:endParaRPr lang="zh-CN" altLang="en-US"/>
          </a:p>
          <a:p>
            <a:pPr lvl="1" eaLnBrk="1" hangingPunct="1"/>
            <a:r>
              <a:rPr lang="en-US" altLang="zh-CN" b="1">
                <a:solidFill>
                  <a:srgbClr val="C00000"/>
                </a:solidFill>
              </a:rPr>
              <a:t>Apple Macintosh</a:t>
            </a:r>
            <a:r>
              <a:rPr lang="zh-CN" altLang="en-US"/>
              <a:t>是首个将该概念模型应用于操作环境的商用</a:t>
            </a:r>
            <a:r>
              <a:rPr lang="en-US" altLang="zh-CN"/>
              <a:t>PC</a:t>
            </a:r>
            <a:r>
              <a:rPr lang="zh-CN" altLang="en-US"/>
              <a:t>（图</a:t>
            </a:r>
            <a:r>
              <a:rPr lang="en-US" altLang="zh-CN"/>
              <a:t>2.5</a:t>
            </a:r>
            <a:r>
              <a:rPr lang="zh-CN" altLang="en-US"/>
              <a:t>）</a:t>
            </a:r>
          </a:p>
          <a:p>
            <a:pPr lvl="1" eaLnBrk="1" hangingPunct="1"/>
            <a:endParaRPr lang="en-US" altLang="zh-CN"/>
          </a:p>
          <a:p>
            <a:pPr lvl="1" eaLnBrk="1" hangingPunct="1"/>
            <a:r>
              <a:rPr lang="zh-CN" altLang="en-US"/>
              <a:t>今天该模型广泛应用于各种系统，使得计算从抽象走向具体</a:t>
            </a:r>
            <a:endParaRPr lang="en-US" altLang="zh-CN"/>
          </a:p>
          <a:p>
            <a:pPr lvl="1" eaLnBrk="1" hangingPunct="1">
              <a:buFontTx/>
              <a:buNone/>
            </a:pPr>
            <a:endParaRPr lang="zh-CN" altLang="en-US"/>
          </a:p>
          <a:p>
            <a:pPr lvl="1" eaLnBrk="1" hangingPunct="1"/>
            <a:r>
              <a:rPr lang="zh-CN" altLang="en-US"/>
              <a:t>直接操作在</a:t>
            </a:r>
            <a:r>
              <a:rPr lang="en-US" altLang="zh-CN"/>
              <a:t>VR</a:t>
            </a:r>
            <a:r>
              <a:rPr lang="zh-CN" altLang="en-US"/>
              <a:t>中的应用使得用户可以体验与物理世界类似的感觉</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a:extLst>
              <a:ext uri="{FF2B5EF4-FFF2-40B4-BE49-F238E27FC236}">
                <a16:creationId xmlns:a16="http://schemas.microsoft.com/office/drawing/2014/main" id="{E7AC9318-7972-073A-F650-10AF6FA036B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FFAE1FFC-4A89-4B4C-A03E-476532FCE667}" type="slidenum">
              <a:rPr lang="en-US" altLang="zh-CN" sz="1800" b="0"/>
              <a:pPr/>
              <a:t>35</a:t>
            </a:fld>
            <a:endParaRPr lang="en-US" altLang="zh-CN" sz="1800" b="0"/>
          </a:p>
        </p:txBody>
      </p:sp>
      <p:sp>
        <p:nvSpPr>
          <p:cNvPr id="45058" name="Rectangle 2">
            <a:extLst>
              <a:ext uri="{FF2B5EF4-FFF2-40B4-BE49-F238E27FC236}">
                <a16:creationId xmlns:a16="http://schemas.microsoft.com/office/drawing/2014/main" id="{E2A37B7D-E45C-842A-BA2E-B471345467D4}"/>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5059" name="Rectangle 3">
            <a:extLst>
              <a:ext uri="{FF2B5EF4-FFF2-40B4-BE49-F238E27FC236}">
                <a16:creationId xmlns:a16="http://schemas.microsoft.com/office/drawing/2014/main" id="{64CC6BA0-4383-F022-6991-CBD6969AB853}"/>
              </a:ext>
            </a:extLst>
          </p:cNvPr>
          <p:cNvSpPr>
            <a:spLocks noGrp="1" noChangeArrowheads="1"/>
          </p:cNvSpPr>
          <p:nvPr>
            <p:ph idx="1"/>
          </p:nvPr>
        </p:nvSpPr>
        <p:spPr/>
        <p:txBody>
          <a:bodyPr/>
          <a:lstStyle/>
          <a:p>
            <a:pPr lvl="1" eaLnBrk="1" hangingPunct="1"/>
            <a:r>
              <a:rPr lang="zh-CN" altLang="en-US"/>
              <a:t>可能存在的设计问题</a:t>
            </a:r>
            <a:endParaRPr lang="en-US" altLang="zh-CN"/>
          </a:p>
          <a:p>
            <a:pPr lvl="1" eaLnBrk="1" hangingPunct="1">
              <a:buFontTx/>
              <a:buNone/>
            </a:pPr>
            <a:endParaRPr lang="zh-CN" altLang="en-US"/>
          </a:p>
          <a:p>
            <a:pPr lvl="2" eaLnBrk="1" hangingPunct="1"/>
            <a:r>
              <a:rPr lang="zh-CN" altLang="en-US">
                <a:solidFill>
                  <a:srgbClr val="0070C0"/>
                </a:solidFill>
              </a:rPr>
              <a:t>物理世界中不存在虚拟世界中操作的模拟现象或隐喻</a:t>
            </a:r>
          </a:p>
          <a:p>
            <a:pPr lvl="3" eaLnBrk="1" hangingPunct="1"/>
            <a:r>
              <a:rPr lang="zh-CN" altLang="en-US"/>
              <a:t>例如：从驱动器中退出软（光）盘</a:t>
            </a:r>
            <a:endParaRPr lang="en-US" altLang="zh-CN"/>
          </a:p>
          <a:p>
            <a:pPr lvl="3" eaLnBrk="1" hangingPunct="1">
              <a:buFontTx/>
              <a:buNone/>
            </a:pPr>
            <a:endParaRPr lang="zh-CN" altLang="en-US"/>
          </a:p>
          <a:p>
            <a:pPr lvl="2" eaLnBrk="1" hangingPunct="1"/>
            <a:r>
              <a:rPr lang="zh-CN" altLang="en-US"/>
              <a:t>设计者可能使用了不适当的隐喻来表示这些操作</a:t>
            </a:r>
          </a:p>
          <a:p>
            <a:pPr lvl="3" eaLnBrk="1" hangingPunct="1"/>
            <a:r>
              <a:rPr lang="zh-CN" altLang="en-US"/>
              <a:t>例如：垃圾箱的功能是临时存放被丢弃的东西</a:t>
            </a:r>
          </a:p>
          <a:p>
            <a:pPr lvl="3" eaLnBrk="1" hangingPunct="1"/>
            <a:r>
              <a:rPr lang="zh-CN" altLang="en-US"/>
              <a:t>早期的</a:t>
            </a:r>
            <a:r>
              <a:rPr lang="en-US" altLang="zh-CN"/>
              <a:t>Mac</a:t>
            </a:r>
            <a:r>
              <a:rPr lang="zh-CN" altLang="en-US"/>
              <a:t>将表示软盘的图标拖至垃圾箱引起混淆</a:t>
            </a:r>
            <a:endParaRPr lang="en-US" altLang="zh-CN"/>
          </a:p>
          <a:p>
            <a:pPr lvl="3" eaLnBrk="1" hangingPunct="1">
              <a:buFontTx/>
              <a:buNone/>
            </a:pPr>
            <a:endParaRPr lang="zh-CN" altLang="en-US"/>
          </a:p>
          <a:p>
            <a:pPr lvl="2" eaLnBrk="1" hangingPunct="1"/>
            <a:r>
              <a:rPr lang="zh-CN" altLang="en-US">
                <a:solidFill>
                  <a:srgbClr val="0070C0"/>
                </a:solidFill>
              </a:rPr>
              <a:t>并非任何任务都适合于直接操作</a:t>
            </a:r>
            <a:endParaRPr lang="en-US" altLang="zh-CN">
              <a:solidFill>
                <a:srgbClr val="0070C0"/>
              </a:solidFill>
            </a:endParaRPr>
          </a:p>
          <a:p>
            <a:pPr lvl="2" eaLnBrk="1" hangingPunct="1">
              <a:buFont typeface="Wingdings" panose="05000000000000000000" pitchFamily="2" charset="2"/>
              <a:buNone/>
            </a:pPr>
            <a:r>
              <a:rPr lang="en-US" altLang="zh-CN">
                <a:solidFill>
                  <a:srgbClr val="0070C0"/>
                </a:solidFill>
              </a:rPr>
              <a:t>    </a:t>
            </a:r>
            <a:r>
              <a:rPr lang="zh-CN" altLang="en-US">
                <a:solidFill>
                  <a:srgbClr val="0070C0"/>
                </a:solidFill>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a:extLst>
              <a:ext uri="{FF2B5EF4-FFF2-40B4-BE49-F238E27FC236}">
                <a16:creationId xmlns:a16="http://schemas.microsoft.com/office/drawing/2014/main" id="{DE1A42CC-35D2-4F4E-7FDB-D71EDB550B4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22DCB85-7306-4DFD-8301-F2095D761A9C}" type="slidenum">
              <a:rPr lang="en-US" altLang="zh-CN" sz="1800" b="0"/>
              <a:pPr/>
              <a:t>36</a:t>
            </a:fld>
            <a:endParaRPr lang="en-US" altLang="zh-CN" sz="1800" b="0"/>
          </a:p>
        </p:txBody>
      </p:sp>
      <p:sp>
        <p:nvSpPr>
          <p:cNvPr id="46082" name="Rectangle 2">
            <a:extLst>
              <a:ext uri="{FF2B5EF4-FFF2-40B4-BE49-F238E27FC236}">
                <a16:creationId xmlns:a16="http://schemas.microsoft.com/office/drawing/2014/main" id="{1DB71060-80FE-D641-C896-2C21340F93F7}"/>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6083" name="Rectangle 3">
            <a:extLst>
              <a:ext uri="{FF2B5EF4-FFF2-40B4-BE49-F238E27FC236}">
                <a16:creationId xmlns:a16="http://schemas.microsoft.com/office/drawing/2014/main" id="{914665D3-2AE7-2621-6B48-7E9CDFEE8A3D}"/>
              </a:ext>
            </a:extLst>
          </p:cNvPr>
          <p:cNvSpPr>
            <a:spLocks noGrp="1" noChangeArrowheads="1"/>
          </p:cNvSpPr>
          <p:nvPr>
            <p:ph idx="1"/>
          </p:nvPr>
        </p:nvSpPr>
        <p:spPr/>
        <p:txBody>
          <a:bodyPr/>
          <a:lstStyle/>
          <a:p>
            <a:pPr eaLnBrk="1" hangingPunct="1"/>
            <a:r>
              <a:rPr lang="zh-CN" altLang="en-US" b="1">
                <a:solidFill>
                  <a:srgbClr val="C00000"/>
                </a:solidFill>
              </a:rPr>
              <a:t>探索型</a:t>
            </a:r>
            <a:r>
              <a:rPr lang="zh-CN" altLang="en-US"/>
              <a:t> </a:t>
            </a:r>
          </a:p>
          <a:p>
            <a:pPr lvl="1" eaLnBrk="1" hangingPunct="1"/>
            <a:r>
              <a:rPr lang="zh-CN" altLang="en-US"/>
              <a:t>使用户参与穿越虚拟（或物理）空间</a:t>
            </a:r>
          </a:p>
          <a:p>
            <a:pPr eaLnBrk="1" hangingPunct="1"/>
            <a:endParaRPr lang="en-US" altLang="zh-CN"/>
          </a:p>
          <a:p>
            <a:pPr eaLnBrk="1" hangingPunct="1"/>
            <a:r>
              <a:rPr lang="zh-CN" altLang="en-US"/>
              <a:t>两个相关概念</a:t>
            </a:r>
          </a:p>
          <a:p>
            <a:pPr lvl="1" eaLnBrk="1" hangingPunct="1"/>
            <a:r>
              <a:rPr lang="zh-CN" altLang="en-US" b="1">
                <a:solidFill>
                  <a:srgbClr val="C00000"/>
                </a:solidFill>
              </a:rPr>
              <a:t>导航</a:t>
            </a:r>
            <a:r>
              <a:rPr lang="zh-CN" altLang="en-US"/>
              <a:t>（</a:t>
            </a:r>
            <a:r>
              <a:rPr lang="en-US" altLang="zh-CN"/>
              <a:t>navigating</a:t>
            </a:r>
            <a:r>
              <a:rPr lang="zh-CN" altLang="en-US"/>
              <a:t>）</a:t>
            </a:r>
          </a:p>
          <a:p>
            <a:pPr lvl="2" eaLnBrk="1" hangingPunct="1"/>
            <a:r>
              <a:rPr lang="zh-CN" altLang="en-US"/>
              <a:t>使用交互设备在空间中从一处移动至另一处</a:t>
            </a:r>
          </a:p>
          <a:p>
            <a:pPr lvl="2" eaLnBrk="1" hangingPunct="1"/>
            <a:r>
              <a:rPr lang="zh-CN" altLang="en-US"/>
              <a:t>源于物理世界中的导航隐喻</a:t>
            </a:r>
          </a:p>
          <a:p>
            <a:pPr lvl="1" eaLnBrk="1" hangingPunct="1"/>
            <a:r>
              <a:rPr lang="zh-CN" altLang="en-US" b="1">
                <a:solidFill>
                  <a:srgbClr val="C00000"/>
                </a:solidFill>
              </a:rPr>
              <a:t>浏览</a:t>
            </a:r>
            <a:r>
              <a:rPr lang="zh-CN" altLang="en-US"/>
              <a:t>（</a:t>
            </a:r>
            <a:r>
              <a:rPr lang="en-US" altLang="zh-CN"/>
              <a:t>browsing</a:t>
            </a:r>
            <a:r>
              <a:rPr lang="zh-CN" altLang="en-US"/>
              <a:t>）</a:t>
            </a:r>
          </a:p>
          <a:p>
            <a:pPr lvl="2" eaLnBrk="1" hangingPunct="1"/>
            <a:r>
              <a:rPr lang="zh-CN" altLang="en-US"/>
              <a:t>使用交互设备搜索相关的信息</a:t>
            </a:r>
          </a:p>
          <a:p>
            <a:pPr lvl="2" eaLnBrk="1" hangingPunct="1"/>
            <a:r>
              <a:rPr lang="zh-CN" altLang="en-US"/>
              <a:t>源于物理世界中的浏览隐喻</a:t>
            </a:r>
          </a:p>
        </p:txBody>
      </p:sp>
      <p:pic>
        <p:nvPicPr>
          <p:cNvPr id="46084" name="Picture 4">
            <a:extLst>
              <a:ext uri="{FF2B5EF4-FFF2-40B4-BE49-F238E27FC236}">
                <a16:creationId xmlns:a16="http://schemas.microsoft.com/office/drawing/2014/main" id="{3593370A-2126-360B-F13B-DDC528983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856038"/>
            <a:ext cx="36004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a:extLst>
              <a:ext uri="{FF2B5EF4-FFF2-40B4-BE49-F238E27FC236}">
                <a16:creationId xmlns:a16="http://schemas.microsoft.com/office/drawing/2014/main" id="{A5238002-C3D3-8C23-6FC1-2917CCAA93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D958A3B-2B26-4C6F-870A-779CFD049F86}" type="slidenum">
              <a:rPr lang="en-US" altLang="zh-CN" sz="1800" b="0"/>
              <a:pPr/>
              <a:t>37</a:t>
            </a:fld>
            <a:endParaRPr lang="en-US" altLang="zh-CN" sz="1800" b="0"/>
          </a:p>
        </p:txBody>
      </p:sp>
      <p:sp>
        <p:nvSpPr>
          <p:cNvPr id="47106" name="Rectangle 2">
            <a:extLst>
              <a:ext uri="{FF2B5EF4-FFF2-40B4-BE49-F238E27FC236}">
                <a16:creationId xmlns:a16="http://schemas.microsoft.com/office/drawing/2014/main" id="{99F43F2E-5F11-5ABF-D42F-437527E64A51}"/>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7107" name="Rectangle 3">
            <a:extLst>
              <a:ext uri="{FF2B5EF4-FFF2-40B4-BE49-F238E27FC236}">
                <a16:creationId xmlns:a16="http://schemas.microsoft.com/office/drawing/2014/main" id="{261FEC4A-3FBA-F68E-EA03-E30718148AB3}"/>
              </a:ext>
            </a:extLst>
          </p:cNvPr>
          <p:cNvSpPr>
            <a:spLocks noGrp="1" noChangeArrowheads="1"/>
          </p:cNvSpPr>
          <p:nvPr>
            <p:ph idx="1"/>
          </p:nvPr>
        </p:nvSpPr>
        <p:spPr>
          <a:xfrm>
            <a:off x="685800" y="1066800"/>
            <a:ext cx="7772400" cy="4594225"/>
          </a:xfrm>
        </p:spPr>
        <p:txBody>
          <a:bodyPr/>
          <a:lstStyle/>
          <a:p>
            <a:pPr eaLnBrk="1" hangingPunct="1"/>
            <a:r>
              <a:rPr lang="zh-CN" altLang="en-US" b="1">
                <a:solidFill>
                  <a:srgbClr val="0070C0"/>
                </a:solidFill>
              </a:rPr>
              <a:t>直接操作</a:t>
            </a:r>
            <a:r>
              <a:rPr lang="zh-CN" altLang="en-US"/>
              <a:t>、</a:t>
            </a:r>
            <a:r>
              <a:rPr lang="zh-CN" altLang="en-US" b="1">
                <a:solidFill>
                  <a:srgbClr val="0070C0"/>
                </a:solidFill>
              </a:rPr>
              <a:t>界面代理</a:t>
            </a:r>
            <a:r>
              <a:rPr lang="zh-CN" altLang="en-US"/>
              <a:t>和</a:t>
            </a:r>
            <a:r>
              <a:rPr lang="zh-CN" altLang="en-US" b="1">
                <a:solidFill>
                  <a:srgbClr val="0070C0"/>
                </a:solidFill>
              </a:rPr>
              <a:t>指令方式</a:t>
            </a:r>
            <a:r>
              <a:rPr lang="zh-CN" altLang="en-US"/>
              <a:t>之间的争论</a:t>
            </a:r>
          </a:p>
          <a:p>
            <a:pPr lvl="1" eaLnBrk="1" hangingPunct="1"/>
            <a:r>
              <a:rPr lang="zh-CN" altLang="en-US"/>
              <a:t>虽各有利弊，但每种方式都有其推崇者，且互不相容</a:t>
            </a:r>
          </a:p>
          <a:p>
            <a:pPr lvl="1" eaLnBrk="1" hangingPunct="1"/>
            <a:r>
              <a:rPr lang="zh-CN" altLang="en-US"/>
              <a:t>人工智能（</a:t>
            </a:r>
            <a:r>
              <a:rPr lang="en-US" altLang="zh-CN"/>
              <a:t>AI</a:t>
            </a:r>
            <a:r>
              <a:rPr lang="zh-CN" altLang="en-US"/>
              <a:t>）领域极力倡导界面代理（</a:t>
            </a:r>
            <a:r>
              <a:rPr lang="en-US" altLang="zh-CN"/>
              <a:t>interface agent</a:t>
            </a:r>
            <a:r>
              <a:rPr lang="zh-CN" altLang="en-US"/>
              <a:t>）</a:t>
            </a:r>
          </a:p>
          <a:p>
            <a:pPr lvl="2" eaLnBrk="1" hangingPunct="1"/>
            <a:r>
              <a:rPr lang="zh-CN" altLang="en-US"/>
              <a:t>若代理具有足够的智能，则可以处理复杂的人机会话</a:t>
            </a:r>
          </a:p>
          <a:p>
            <a:pPr lvl="2" eaLnBrk="1" hangingPunct="1"/>
            <a:r>
              <a:rPr lang="zh-CN" altLang="en-US"/>
              <a:t>假设：用户的百姓化和计算环境的复杂化使得多数用户不会或不愿直接操作，而希望有人代理他们的工作</a:t>
            </a:r>
          </a:p>
          <a:p>
            <a:pPr lvl="1" eaLnBrk="1" hangingPunct="1"/>
            <a:r>
              <a:rPr lang="en-US" altLang="zh-CN"/>
              <a:t>HCI</a:t>
            </a:r>
            <a:r>
              <a:rPr lang="zh-CN" altLang="en-US"/>
              <a:t>领域一般倡导直接操作</a:t>
            </a:r>
          </a:p>
          <a:p>
            <a:pPr lvl="2" eaLnBrk="1" hangingPunct="1"/>
            <a:r>
              <a:rPr lang="zh-CN" altLang="en-US"/>
              <a:t>当前代理的能力和行为令人感到沮丧</a:t>
            </a:r>
          </a:p>
          <a:p>
            <a:pPr lvl="2" eaLnBrk="1" hangingPunct="1"/>
            <a:r>
              <a:rPr lang="zh-CN" altLang="en-US"/>
              <a:t>直接操作的特征满足人类的心理和认知特征</a:t>
            </a:r>
          </a:p>
          <a:p>
            <a:pPr lvl="2" eaLnBrk="1" hangingPunct="1"/>
            <a:r>
              <a:rPr lang="zh-CN" altLang="en-US"/>
              <a:t>假设：用户为中心的设计已经简化了理解和操作的复杂度</a:t>
            </a:r>
          </a:p>
          <a:p>
            <a:pPr lvl="1" eaLnBrk="1" hangingPunct="1"/>
            <a:r>
              <a:rPr lang="zh-CN" altLang="en-US"/>
              <a:t>软件工程领域则可能更推崇抽象的指令交互</a:t>
            </a:r>
          </a:p>
          <a:p>
            <a:pPr lvl="2" eaLnBrk="1" hangingPunct="1"/>
            <a:r>
              <a:rPr lang="zh-CN" altLang="en-US"/>
              <a:t>因为程序设计、系统管理和维护需要高效的执行方式</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a:extLst>
              <a:ext uri="{FF2B5EF4-FFF2-40B4-BE49-F238E27FC236}">
                <a16:creationId xmlns:a16="http://schemas.microsoft.com/office/drawing/2014/main" id="{19E16C85-A100-163D-E861-F043E38EDA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5BC5649-CC8D-4C6F-B70B-6CD050C28CDF}" type="slidenum">
              <a:rPr lang="en-US" altLang="zh-CN" sz="1800" b="0"/>
              <a:pPr/>
              <a:t>38</a:t>
            </a:fld>
            <a:endParaRPr lang="en-US" altLang="zh-CN" sz="1800" b="0"/>
          </a:p>
        </p:txBody>
      </p:sp>
      <p:sp>
        <p:nvSpPr>
          <p:cNvPr id="48130" name="Rectangle 2">
            <a:extLst>
              <a:ext uri="{FF2B5EF4-FFF2-40B4-BE49-F238E27FC236}">
                <a16:creationId xmlns:a16="http://schemas.microsoft.com/office/drawing/2014/main" id="{3AADB9C6-1B56-F584-66E7-7CF6B1181330}"/>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8131" name="Rectangle 3">
            <a:extLst>
              <a:ext uri="{FF2B5EF4-FFF2-40B4-BE49-F238E27FC236}">
                <a16:creationId xmlns:a16="http://schemas.microsoft.com/office/drawing/2014/main" id="{0B14B53B-97A0-DED0-19E9-4F83E12FF068}"/>
              </a:ext>
            </a:extLst>
          </p:cNvPr>
          <p:cNvSpPr>
            <a:spLocks noGrp="1" noChangeArrowheads="1"/>
          </p:cNvSpPr>
          <p:nvPr>
            <p:ph idx="1"/>
          </p:nvPr>
        </p:nvSpPr>
        <p:spPr>
          <a:xfrm>
            <a:off x="685800" y="1066800"/>
            <a:ext cx="7989888" cy="5362575"/>
          </a:xfrm>
        </p:spPr>
        <p:txBody>
          <a:bodyPr/>
          <a:lstStyle/>
          <a:p>
            <a:pPr lvl="1" eaLnBrk="1" hangingPunct="1"/>
            <a:r>
              <a:rPr lang="zh-CN" altLang="en-US">
                <a:solidFill>
                  <a:srgbClr val="0070C0"/>
                </a:solidFill>
              </a:rPr>
              <a:t>一个实例</a:t>
            </a:r>
          </a:p>
          <a:p>
            <a:pPr lvl="2" eaLnBrk="1" hangingPunct="1"/>
            <a:r>
              <a:rPr lang="zh-CN" altLang="en-US"/>
              <a:t>假定在文档编辑时，将多处</a:t>
            </a:r>
            <a:r>
              <a:rPr lang="en-US" altLang="zh-CN"/>
              <a:t>Shneiderman</a:t>
            </a:r>
            <a:r>
              <a:rPr lang="zh-CN" altLang="en-US"/>
              <a:t>误拼为</a:t>
            </a:r>
            <a:r>
              <a:rPr lang="en-US" altLang="zh-CN"/>
              <a:t>Schneiderman</a:t>
            </a:r>
          </a:p>
          <a:p>
            <a:pPr lvl="3" eaLnBrk="1" hangingPunct="1"/>
            <a:r>
              <a:rPr lang="zh-CN" altLang="en-US"/>
              <a:t>采用直接操作</a:t>
            </a:r>
            <a:r>
              <a:rPr lang="en-US" altLang="zh-CN"/>
              <a:t>?</a:t>
            </a:r>
            <a:endParaRPr lang="zh-CN" altLang="en-US"/>
          </a:p>
          <a:p>
            <a:pPr lvl="3" eaLnBrk="1" hangingPunct="1"/>
            <a:r>
              <a:rPr lang="zh-CN" altLang="en-US"/>
              <a:t>采用指令</a:t>
            </a:r>
            <a:r>
              <a:rPr lang="en-US" altLang="zh-CN"/>
              <a:t>?</a:t>
            </a:r>
          </a:p>
          <a:p>
            <a:pPr lvl="3" eaLnBrk="1" hangingPunct="1">
              <a:buFontTx/>
              <a:buNone/>
            </a:pPr>
            <a:endParaRPr lang="zh-CN" altLang="en-US"/>
          </a:p>
          <a:p>
            <a:pPr lvl="2" eaLnBrk="1" hangingPunct="1"/>
            <a:r>
              <a:rPr lang="zh-CN" altLang="en-US"/>
              <a:t>假定执行拼写检查，则字处理器认为</a:t>
            </a:r>
            <a:r>
              <a:rPr lang="en-US" altLang="zh-CN"/>
              <a:t>Shneiderman</a:t>
            </a:r>
            <a:r>
              <a:rPr lang="zh-CN" altLang="en-US"/>
              <a:t>也是误拼</a:t>
            </a:r>
          </a:p>
          <a:p>
            <a:pPr lvl="3" eaLnBrk="1" hangingPunct="1"/>
            <a:r>
              <a:rPr lang="zh-CN" altLang="en-US"/>
              <a:t>拼写检查技术对人名的处理能力有限</a:t>
            </a:r>
          </a:p>
          <a:p>
            <a:pPr lvl="3" eaLnBrk="1" hangingPunct="1"/>
            <a:r>
              <a:rPr lang="zh-CN" altLang="en-US"/>
              <a:t>只能由用户执行手工检查</a:t>
            </a:r>
            <a:endParaRPr lang="en-US" altLang="zh-CN"/>
          </a:p>
          <a:p>
            <a:pPr lvl="3" eaLnBrk="1" hangingPunct="1">
              <a:buFontTx/>
              <a:buNone/>
            </a:pPr>
            <a:endParaRPr lang="zh-CN" altLang="en-US"/>
          </a:p>
          <a:p>
            <a:pPr lvl="1" eaLnBrk="1" hangingPunct="1"/>
            <a:r>
              <a:rPr lang="zh-CN" altLang="en-US"/>
              <a:t>说明</a:t>
            </a:r>
            <a:r>
              <a:rPr lang="zh-CN" altLang="en-US" b="1">
                <a:solidFill>
                  <a:srgbClr val="0070C0"/>
                </a:solidFill>
              </a:rPr>
              <a:t>不同的任务性质需要不同的交互方式</a:t>
            </a:r>
          </a:p>
          <a:p>
            <a:pPr lvl="2" eaLnBrk="1" hangingPunct="1"/>
            <a:r>
              <a:rPr lang="zh-CN" altLang="en-US"/>
              <a:t>系统需要具有灵活性，</a:t>
            </a:r>
            <a:r>
              <a:rPr lang="zh-CN" altLang="en-US">
                <a:solidFill>
                  <a:srgbClr val="0070C0"/>
                </a:solidFill>
              </a:rPr>
              <a:t>允许用户在不同的方式之间切换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9DAE5709-045C-525B-AF26-CC204B21EB08}"/>
              </a:ext>
            </a:extLst>
          </p:cNvPr>
          <p:cNvSpPr>
            <a:spLocks noGrp="1" noChangeArrowheads="1"/>
          </p:cNvSpPr>
          <p:nvPr>
            <p:ph type="title"/>
          </p:nvPr>
        </p:nvSpPr>
        <p:spPr/>
        <p:txBody>
          <a:bodyPr/>
          <a:lstStyle/>
          <a:p>
            <a:endParaRPr lang="zh-CN" altLang="en-US"/>
          </a:p>
        </p:txBody>
      </p:sp>
      <p:sp>
        <p:nvSpPr>
          <p:cNvPr id="49154" name="内容占位符 2">
            <a:extLst>
              <a:ext uri="{FF2B5EF4-FFF2-40B4-BE49-F238E27FC236}">
                <a16:creationId xmlns:a16="http://schemas.microsoft.com/office/drawing/2014/main" id="{FF207E6E-9610-79D2-29FE-14DBD7CB423C}"/>
              </a:ext>
            </a:extLst>
          </p:cNvPr>
          <p:cNvSpPr>
            <a:spLocks noGrp="1" noChangeArrowheads="1"/>
          </p:cNvSpPr>
          <p:nvPr>
            <p:ph idx="1"/>
          </p:nvPr>
        </p:nvSpPr>
        <p:spPr/>
        <p:txBody>
          <a:bodyPr/>
          <a:lstStyle/>
          <a:p>
            <a:pPr lvl="1" eaLnBrk="1" hangingPunct="1"/>
            <a:r>
              <a:rPr lang="zh-CN" altLang="en-US">
                <a:solidFill>
                  <a:srgbClr val="0070C0"/>
                </a:solidFill>
              </a:rPr>
              <a:t>任何技术都有其应用范围和限制</a:t>
            </a:r>
            <a:r>
              <a:rPr lang="zh-CN" altLang="en-US"/>
              <a:t>，如何使用取决于使用上下文</a:t>
            </a:r>
            <a:endParaRPr lang="en-US" altLang="zh-CN"/>
          </a:p>
          <a:p>
            <a:pPr lvl="1" eaLnBrk="1" hangingPunct="1">
              <a:buFontTx/>
              <a:buNone/>
            </a:pPr>
            <a:endParaRPr lang="zh-CN" altLang="en-US"/>
          </a:p>
          <a:p>
            <a:pPr lvl="1" eaLnBrk="1" hangingPunct="1"/>
            <a:r>
              <a:rPr lang="zh-CN" altLang="en-US"/>
              <a:t>除了上下文，</a:t>
            </a:r>
            <a:r>
              <a:rPr lang="zh-CN" altLang="en-US">
                <a:solidFill>
                  <a:srgbClr val="0070C0"/>
                </a:solidFill>
              </a:rPr>
              <a:t>实现技术</a:t>
            </a:r>
            <a:r>
              <a:rPr lang="zh-CN" altLang="en-US"/>
              <a:t>也是概念建模须考虑的问题</a:t>
            </a:r>
          </a:p>
          <a:p>
            <a:pPr>
              <a:buFontTx/>
              <a:buNone/>
            </a:pPr>
            <a:endParaRPr lang="zh-CN" altLang="en-US"/>
          </a:p>
        </p:txBody>
      </p:sp>
      <p:sp>
        <p:nvSpPr>
          <p:cNvPr id="49155" name="灯片编号占位符 3">
            <a:extLst>
              <a:ext uri="{FF2B5EF4-FFF2-40B4-BE49-F238E27FC236}">
                <a16:creationId xmlns:a16="http://schemas.microsoft.com/office/drawing/2014/main" id="{0A837429-1EBA-6A25-7A76-8E4770660A9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7F396E2B-14B9-4B84-B50D-784677B42268}" type="slidenum">
              <a:rPr lang="en-US" altLang="zh-CN" sz="1800" b="0"/>
              <a:pPr/>
              <a:t>39</a:t>
            </a:fld>
            <a:endParaRPr lang="en-US" altLang="zh-CN" sz="18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3">
            <a:extLst>
              <a:ext uri="{FF2B5EF4-FFF2-40B4-BE49-F238E27FC236}">
                <a16:creationId xmlns:a16="http://schemas.microsoft.com/office/drawing/2014/main" id="{81FECAF6-B327-BC11-56B9-1C46AD0FCC8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EA836AA7-012D-4C2E-9B0F-08F736D7B5B0}" type="slidenum">
              <a:rPr lang="en-US" altLang="zh-CN" sz="1800" b="0"/>
              <a:pPr/>
              <a:t>4</a:t>
            </a:fld>
            <a:endParaRPr lang="en-US" altLang="zh-CN" sz="1800" b="0"/>
          </a:p>
        </p:txBody>
      </p:sp>
      <p:sp>
        <p:nvSpPr>
          <p:cNvPr id="10242" name="Rectangle 2">
            <a:extLst>
              <a:ext uri="{FF2B5EF4-FFF2-40B4-BE49-F238E27FC236}">
                <a16:creationId xmlns:a16="http://schemas.microsoft.com/office/drawing/2014/main" id="{EC74775A-65AE-6599-5D4D-7CCBE6B151AE}"/>
              </a:ext>
            </a:extLst>
          </p:cNvPr>
          <p:cNvSpPr>
            <a:spLocks noGrp="1" noChangeArrowheads="1"/>
          </p:cNvSpPr>
          <p:nvPr>
            <p:ph type="title"/>
          </p:nvPr>
        </p:nvSpPr>
        <p:spPr/>
        <p:txBody>
          <a:bodyPr/>
          <a:lstStyle/>
          <a:p>
            <a:pPr eaLnBrk="1" hangingPunct="1"/>
            <a:r>
              <a:rPr lang="en-US" altLang="zh-CN"/>
              <a:t>2.1 </a:t>
            </a:r>
            <a:r>
              <a:rPr lang="zh-CN" altLang="en-US"/>
              <a:t>引言</a:t>
            </a:r>
          </a:p>
        </p:txBody>
      </p:sp>
      <p:sp>
        <p:nvSpPr>
          <p:cNvPr id="10243" name="Rectangle 3">
            <a:extLst>
              <a:ext uri="{FF2B5EF4-FFF2-40B4-BE49-F238E27FC236}">
                <a16:creationId xmlns:a16="http://schemas.microsoft.com/office/drawing/2014/main" id="{83A1FB21-D2FB-AD73-5311-AEF8780E0087}"/>
              </a:ext>
            </a:extLst>
          </p:cNvPr>
          <p:cNvSpPr>
            <a:spLocks noGrp="1" noChangeArrowheads="1"/>
          </p:cNvSpPr>
          <p:nvPr>
            <p:ph idx="1"/>
          </p:nvPr>
        </p:nvSpPr>
        <p:spPr/>
        <p:txBody>
          <a:bodyPr/>
          <a:lstStyle/>
          <a:p>
            <a:pPr eaLnBrk="1" hangingPunct="1"/>
            <a:r>
              <a:rPr lang="zh-CN" altLang="en-US"/>
              <a:t>本章将讨论与</a:t>
            </a:r>
            <a:r>
              <a:rPr lang="zh-CN" altLang="en-US">
                <a:solidFill>
                  <a:srgbClr val="0070C0"/>
                </a:solidFill>
              </a:rPr>
              <a:t>理解和分析用户问题</a:t>
            </a:r>
            <a:r>
              <a:rPr lang="zh-CN" altLang="en-US"/>
              <a:t>相关的各个方面</a:t>
            </a:r>
          </a:p>
          <a:p>
            <a:pPr lvl="1" eaLnBrk="1" hangingPunct="1"/>
            <a:r>
              <a:rPr lang="zh-CN" altLang="en-US"/>
              <a:t>主要集中于如何理解人机之间的交互现象并将其概念化</a:t>
            </a:r>
          </a:p>
          <a:p>
            <a:pPr eaLnBrk="1" hangingPunct="1"/>
            <a:r>
              <a:rPr lang="zh-CN" altLang="en-US"/>
              <a:t>本章的主要目标</a:t>
            </a:r>
          </a:p>
          <a:p>
            <a:pPr lvl="1" eaLnBrk="1" hangingPunct="1"/>
            <a:r>
              <a:rPr lang="zh-CN" altLang="en-US"/>
              <a:t>解释“问题空间”的概念和含义</a:t>
            </a:r>
          </a:p>
          <a:p>
            <a:pPr lvl="1" eaLnBrk="1" hangingPunct="1"/>
            <a:r>
              <a:rPr lang="zh-CN" altLang="en-US"/>
              <a:t>解释如何概念化交互</a:t>
            </a:r>
          </a:p>
          <a:p>
            <a:pPr lvl="1" eaLnBrk="1" hangingPunct="1"/>
            <a:r>
              <a:rPr lang="zh-CN" altLang="en-US"/>
              <a:t>描述什么是概念模型</a:t>
            </a:r>
          </a:p>
          <a:p>
            <a:pPr lvl="1" eaLnBrk="1" hangingPunct="1"/>
            <a:r>
              <a:rPr lang="zh-CN" altLang="en-US"/>
              <a:t>讨论将界面隐喻作为概念模型的利弊</a:t>
            </a:r>
          </a:p>
          <a:p>
            <a:pPr lvl="1" eaLnBrk="1" hangingPunct="1"/>
            <a:r>
              <a:rPr lang="zh-CN" altLang="en-US"/>
              <a:t>讨论界面具体化和抽象化各自的优缺点</a:t>
            </a:r>
          </a:p>
          <a:p>
            <a:pPr lvl="1" eaLnBrk="1" hangingPunct="1"/>
            <a:r>
              <a:rPr lang="zh-CN" altLang="en-US"/>
              <a:t>概述概念设计和实际设计的关系</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a:extLst>
              <a:ext uri="{FF2B5EF4-FFF2-40B4-BE49-F238E27FC236}">
                <a16:creationId xmlns:a16="http://schemas.microsoft.com/office/drawing/2014/main" id="{D7E060A7-A6FB-1ADA-C556-3B34364748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FBC59D83-D2EF-4DC4-B27D-A5E9C1479B61}" type="slidenum">
              <a:rPr lang="en-US" altLang="zh-CN" sz="1800" b="0"/>
              <a:pPr/>
              <a:t>40</a:t>
            </a:fld>
            <a:endParaRPr lang="en-US" altLang="zh-CN" sz="1800" b="0"/>
          </a:p>
        </p:txBody>
      </p:sp>
      <p:sp>
        <p:nvSpPr>
          <p:cNvPr id="50178" name="Rectangle 2">
            <a:extLst>
              <a:ext uri="{FF2B5EF4-FFF2-40B4-BE49-F238E27FC236}">
                <a16:creationId xmlns:a16="http://schemas.microsoft.com/office/drawing/2014/main" id="{F16D08CB-817D-675D-BEF0-642A637626BB}"/>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0179" name="Rectangle 3">
            <a:extLst>
              <a:ext uri="{FF2B5EF4-FFF2-40B4-BE49-F238E27FC236}">
                <a16:creationId xmlns:a16="http://schemas.microsoft.com/office/drawing/2014/main" id="{C7E071E2-B940-0A3C-E053-90890FF1D802}"/>
              </a:ext>
            </a:extLst>
          </p:cNvPr>
          <p:cNvSpPr>
            <a:spLocks noGrp="1" noChangeArrowheads="1"/>
          </p:cNvSpPr>
          <p:nvPr>
            <p:ph idx="1"/>
          </p:nvPr>
        </p:nvSpPr>
        <p:spPr/>
        <p:txBody>
          <a:bodyPr/>
          <a:lstStyle/>
          <a:p>
            <a:pPr eaLnBrk="1" hangingPunct="1"/>
            <a:r>
              <a:rPr lang="zh-CN" altLang="en-US"/>
              <a:t>该模型</a:t>
            </a:r>
            <a:r>
              <a:rPr lang="zh-CN" altLang="en-US" b="1">
                <a:solidFill>
                  <a:srgbClr val="C00000"/>
                </a:solidFill>
              </a:rPr>
              <a:t>以物理世界隐喻（物理现象、人工制品）为基础</a:t>
            </a:r>
          </a:p>
          <a:p>
            <a:pPr lvl="1" eaLnBrk="1" hangingPunct="1"/>
            <a:r>
              <a:rPr lang="zh-CN" altLang="en-US"/>
              <a:t>侧重于具体表示用户可视、可操作的信息及操作方式</a:t>
            </a:r>
          </a:p>
          <a:p>
            <a:pPr lvl="1" eaLnBrk="1" hangingPunct="1"/>
            <a:r>
              <a:rPr lang="zh-CN" altLang="en-US"/>
              <a:t>信息的表示通常是对物理世界的模拟</a:t>
            </a:r>
          </a:p>
          <a:p>
            <a:pPr lvl="2" eaLnBrk="1" hangingPunct="1"/>
            <a:r>
              <a:rPr lang="zh-CN" altLang="en-US"/>
              <a:t>例如：电子表格所采用的基本对象源于分类账页</a:t>
            </a:r>
          </a:p>
        </p:txBody>
      </p:sp>
      <p:pic>
        <p:nvPicPr>
          <p:cNvPr id="50180" name="Picture 5">
            <a:extLst>
              <a:ext uri="{FF2B5EF4-FFF2-40B4-BE49-F238E27FC236}">
                <a16:creationId xmlns:a16="http://schemas.microsoft.com/office/drawing/2014/main" id="{DAD66430-2066-554F-CF45-9D9BCCD8E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51125"/>
            <a:ext cx="453548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6">
            <a:extLst>
              <a:ext uri="{FF2B5EF4-FFF2-40B4-BE49-F238E27FC236}">
                <a16:creationId xmlns:a16="http://schemas.microsoft.com/office/drawing/2014/main" id="{13C7B7D5-5259-BEBD-D334-EF63098D0F29}"/>
              </a:ext>
            </a:extLst>
          </p:cNvPr>
          <p:cNvSpPr txBox="1">
            <a:spLocks noChangeArrowheads="1"/>
          </p:cNvSpPr>
          <p:nvPr/>
        </p:nvSpPr>
        <p:spPr bwMode="auto">
          <a:xfrm>
            <a:off x="6084888" y="3095625"/>
            <a:ext cx="21399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r>
              <a:rPr lang="zh-CN" altLang="en-US" sz="2200" b="0"/>
              <a:t>第一个电子表格</a:t>
            </a:r>
          </a:p>
          <a:p>
            <a:r>
              <a:rPr lang="zh-CN" altLang="en-US" sz="2200" b="0"/>
              <a:t>（</a:t>
            </a:r>
            <a:r>
              <a:rPr lang="en-US" altLang="zh-CN" sz="2200" b="0"/>
              <a:t>spreadsheet</a:t>
            </a:r>
            <a:r>
              <a:rPr lang="zh-CN" altLang="en-US" sz="2200" b="0"/>
              <a:t>）</a:t>
            </a:r>
          </a:p>
          <a:p>
            <a:r>
              <a:rPr lang="zh-CN" altLang="en-US" sz="2200" b="0"/>
              <a:t>软件    </a:t>
            </a:r>
            <a:r>
              <a:rPr lang="en-US" altLang="zh-CN" sz="2200" b="0"/>
              <a:t>VisiCalc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a:extLst>
              <a:ext uri="{FF2B5EF4-FFF2-40B4-BE49-F238E27FC236}">
                <a16:creationId xmlns:a16="http://schemas.microsoft.com/office/drawing/2014/main" id="{E738A9CE-B6D3-4BF2-FCDF-1896B34772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0CFED3E4-1A70-4AD0-9C51-A305994705CC}" type="slidenum">
              <a:rPr lang="en-US" altLang="zh-CN" sz="1800" b="0"/>
              <a:pPr/>
              <a:t>41</a:t>
            </a:fld>
            <a:endParaRPr lang="en-US" altLang="zh-CN" sz="1800" b="0"/>
          </a:p>
        </p:txBody>
      </p:sp>
      <p:sp>
        <p:nvSpPr>
          <p:cNvPr id="51202" name="Rectangle 2">
            <a:extLst>
              <a:ext uri="{FF2B5EF4-FFF2-40B4-BE49-F238E27FC236}">
                <a16:creationId xmlns:a16="http://schemas.microsoft.com/office/drawing/2014/main" id="{89777618-9CCB-BD53-001C-D403C078DFFD}"/>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1203" name="Rectangle 3">
            <a:extLst>
              <a:ext uri="{FF2B5EF4-FFF2-40B4-BE49-F238E27FC236}">
                <a16:creationId xmlns:a16="http://schemas.microsoft.com/office/drawing/2014/main" id="{23AB00AE-3903-A2E6-1C46-913E808F212B}"/>
              </a:ext>
            </a:extLst>
          </p:cNvPr>
          <p:cNvSpPr>
            <a:spLocks noGrp="1" noChangeArrowheads="1"/>
          </p:cNvSpPr>
          <p:nvPr>
            <p:ph idx="1"/>
          </p:nvPr>
        </p:nvSpPr>
        <p:spPr>
          <a:xfrm>
            <a:off x="685800" y="1066800"/>
            <a:ext cx="7772400" cy="4667250"/>
          </a:xfrm>
        </p:spPr>
        <p:txBody>
          <a:bodyPr/>
          <a:lstStyle/>
          <a:p>
            <a:pPr eaLnBrk="1" hangingPunct="1"/>
            <a:r>
              <a:rPr lang="en-US" altLang="zh-CN"/>
              <a:t>VisiCalc</a:t>
            </a:r>
            <a:r>
              <a:rPr lang="zh-CN" altLang="en-US"/>
              <a:t>的成功说明了理解问题和概念建模的重要性</a:t>
            </a:r>
          </a:p>
          <a:p>
            <a:pPr lvl="1" eaLnBrk="1" hangingPunct="1"/>
            <a:r>
              <a:rPr lang="zh-CN" altLang="en-US"/>
              <a:t>不仅是计算</a:t>
            </a:r>
            <a:endParaRPr lang="en-US" altLang="zh-CN"/>
          </a:p>
          <a:p>
            <a:pPr lvl="1" eaLnBrk="1" hangingPunct="1">
              <a:buFontTx/>
              <a:buNone/>
            </a:pPr>
            <a:endParaRPr lang="zh-CN" altLang="en-US"/>
          </a:p>
          <a:p>
            <a:pPr lvl="1" eaLnBrk="1" hangingPunct="1"/>
            <a:r>
              <a:rPr lang="zh-CN" altLang="en-US"/>
              <a:t>为了理解什么是财会系统所需解决的问题</a:t>
            </a:r>
          </a:p>
          <a:p>
            <a:pPr lvl="2" eaLnBrk="1" hangingPunct="1"/>
            <a:r>
              <a:rPr lang="zh-CN" altLang="en-US"/>
              <a:t>财务领域所涉及的活动有哪些，这些活动使用了什么对象</a:t>
            </a:r>
          </a:p>
          <a:p>
            <a:pPr lvl="2" eaLnBrk="1" hangingPunct="1"/>
            <a:r>
              <a:rPr lang="zh-CN" altLang="en-US"/>
              <a:t>使用现有工具完成此工作的问题和困难是什么</a:t>
            </a:r>
            <a:endParaRPr lang="en-US" altLang="zh-CN"/>
          </a:p>
          <a:p>
            <a:pPr lvl="2" eaLnBrk="1" hangingPunct="1">
              <a:buFont typeface="Wingdings" panose="05000000000000000000" pitchFamily="2" charset="2"/>
              <a:buNone/>
            </a:pPr>
            <a:endParaRPr lang="zh-CN" altLang="en-US"/>
          </a:p>
          <a:p>
            <a:pPr lvl="1" eaLnBrk="1" hangingPunct="1"/>
            <a:r>
              <a:rPr lang="zh-CN" altLang="en-US"/>
              <a:t>结果表明财会问题与计算问题有许多区别</a:t>
            </a:r>
          </a:p>
          <a:p>
            <a:pPr lvl="2" eaLnBrk="1" hangingPunct="1"/>
            <a:r>
              <a:rPr lang="zh-CN" altLang="en-US"/>
              <a:t>财会工作多数均借助于表格完成（录入、统计、存储等）</a:t>
            </a:r>
          </a:p>
          <a:p>
            <a:pPr lvl="2" eaLnBrk="1" hangingPunct="1"/>
            <a:r>
              <a:rPr lang="zh-CN" altLang="en-US"/>
              <a:t>与系统实时交互完成</a:t>
            </a:r>
            <a:endParaRPr lang="en-US" altLang="zh-CN"/>
          </a:p>
          <a:p>
            <a:pPr lvl="2" eaLnBrk="1" hangingPunct="1">
              <a:buFont typeface="Wingdings" panose="05000000000000000000" pitchFamily="2" charset="2"/>
              <a:buNone/>
            </a:pP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3808CDDD-A74D-966B-CBFC-219184E3CB78}"/>
              </a:ext>
            </a:extLst>
          </p:cNvPr>
          <p:cNvSpPr>
            <a:spLocks noGrp="1" noChangeArrowheads="1"/>
          </p:cNvSpPr>
          <p:nvPr>
            <p:ph type="title"/>
          </p:nvPr>
        </p:nvSpPr>
        <p:spPr/>
        <p:txBody>
          <a:bodyPr/>
          <a:lstStyle/>
          <a:p>
            <a:endParaRPr lang="zh-CN" altLang="en-US"/>
          </a:p>
        </p:txBody>
      </p:sp>
      <p:sp>
        <p:nvSpPr>
          <p:cNvPr id="52226" name="内容占位符 2">
            <a:extLst>
              <a:ext uri="{FF2B5EF4-FFF2-40B4-BE49-F238E27FC236}">
                <a16:creationId xmlns:a16="http://schemas.microsoft.com/office/drawing/2014/main" id="{6E2C34E3-6B98-AF3C-30B7-68D4143444E6}"/>
              </a:ext>
            </a:extLst>
          </p:cNvPr>
          <p:cNvSpPr>
            <a:spLocks noGrp="1" noChangeArrowheads="1"/>
          </p:cNvSpPr>
          <p:nvPr>
            <p:ph idx="1"/>
          </p:nvPr>
        </p:nvSpPr>
        <p:spPr/>
        <p:txBody>
          <a:bodyPr/>
          <a:lstStyle/>
          <a:p>
            <a:pPr lvl="1" eaLnBrk="1" hangingPunct="1"/>
            <a:r>
              <a:rPr lang="en-US" altLang="zh-CN"/>
              <a:t>VisiCalc</a:t>
            </a:r>
            <a:r>
              <a:rPr lang="zh-CN" altLang="en-US"/>
              <a:t>所采用的概念模型具有以下特征</a:t>
            </a:r>
            <a:endParaRPr lang="en-US" altLang="zh-CN"/>
          </a:p>
          <a:p>
            <a:pPr lvl="1" eaLnBrk="1" hangingPunct="1">
              <a:buFontTx/>
              <a:buNone/>
            </a:pPr>
            <a:endParaRPr lang="zh-CN" altLang="en-US"/>
          </a:p>
          <a:p>
            <a:pPr lvl="2" eaLnBrk="1" hangingPunct="1"/>
            <a:r>
              <a:rPr lang="zh-CN" altLang="en-US"/>
              <a:t>表格作为可视、可操作的对象，熟悉性使容易理解和操作</a:t>
            </a:r>
          </a:p>
          <a:p>
            <a:pPr lvl="2" eaLnBrk="1" hangingPunct="1"/>
            <a:r>
              <a:rPr lang="zh-CN" altLang="en-US"/>
              <a:t>表格具有交互性，允许用户输入和修改</a:t>
            </a:r>
          </a:p>
          <a:p>
            <a:pPr lvl="2" eaLnBrk="1" hangingPunct="1"/>
            <a:r>
              <a:rPr lang="zh-CN" altLang="en-US"/>
              <a:t>可完成用户指定的各类计算和统计工作</a:t>
            </a:r>
          </a:p>
          <a:p>
            <a:pPr>
              <a:buFontTx/>
              <a:buNone/>
            </a:pPr>
            <a:endParaRPr lang="zh-CN" altLang="en-US"/>
          </a:p>
        </p:txBody>
      </p:sp>
      <p:sp>
        <p:nvSpPr>
          <p:cNvPr id="52227" name="灯片编号占位符 3">
            <a:extLst>
              <a:ext uri="{FF2B5EF4-FFF2-40B4-BE49-F238E27FC236}">
                <a16:creationId xmlns:a16="http://schemas.microsoft.com/office/drawing/2014/main" id="{6D81A18D-5668-5194-81F0-019D3EAD31C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F32ADA9-1482-4299-80BD-B2D3D93B5B07}" type="slidenum">
              <a:rPr lang="en-US" altLang="zh-CN" sz="1800" b="0"/>
              <a:pPr/>
              <a:t>42</a:t>
            </a:fld>
            <a:endParaRPr lang="en-US" altLang="zh-CN" sz="18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
            <a:extLst>
              <a:ext uri="{FF2B5EF4-FFF2-40B4-BE49-F238E27FC236}">
                <a16:creationId xmlns:a16="http://schemas.microsoft.com/office/drawing/2014/main" id="{4E54A62F-06B8-24CB-5D5B-9F398B888ED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FED1DDBC-4DAE-48E6-A297-0F208D044221}" type="slidenum">
              <a:rPr lang="en-US" altLang="zh-CN" sz="1800" b="0"/>
              <a:pPr/>
              <a:t>43</a:t>
            </a:fld>
            <a:endParaRPr lang="en-US" altLang="zh-CN" sz="1800" b="0"/>
          </a:p>
        </p:txBody>
      </p:sp>
      <p:sp>
        <p:nvSpPr>
          <p:cNvPr id="53250" name="Rectangle 2">
            <a:extLst>
              <a:ext uri="{FF2B5EF4-FFF2-40B4-BE49-F238E27FC236}">
                <a16:creationId xmlns:a16="http://schemas.microsoft.com/office/drawing/2014/main" id="{8015D6C8-9771-B9E7-70CC-E5AB7F973EC7}"/>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3251" name="Rectangle 3">
            <a:extLst>
              <a:ext uri="{FF2B5EF4-FFF2-40B4-BE49-F238E27FC236}">
                <a16:creationId xmlns:a16="http://schemas.microsoft.com/office/drawing/2014/main" id="{B2DB0EA3-0FA1-E144-C0DC-EBF63E917247}"/>
              </a:ext>
            </a:extLst>
          </p:cNvPr>
          <p:cNvSpPr>
            <a:spLocks noGrp="1" noChangeArrowheads="1"/>
          </p:cNvSpPr>
          <p:nvPr>
            <p:ph idx="1"/>
          </p:nvPr>
        </p:nvSpPr>
        <p:spPr/>
        <p:txBody>
          <a:bodyPr/>
          <a:lstStyle/>
          <a:p>
            <a:pPr eaLnBrk="1" hangingPunct="1"/>
            <a:r>
              <a:rPr lang="en-US" altLang="zh-CN"/>
              <a:t>Xerox</a:t>
            </a:r>
            <a:r>
              <a:rPr lang="zh-CN" altLang="en-US"/>
              <a:t>的</a:t>
            </a:r>
            <a:r>
              <a:rPr lang="en-US" altLang="zh-CN" b="1">
                <a:solidFill>
                  <a:srgbClr val="C00000"/>
                </a:solidFill>
              </a:rPr>
              <a:t>star</a:t>
            </a:r>
            <a:r>
              <a:rPr lang="zh-CN" altLang="en-US" b="1">
                <a:solidFill>
                  <a:srgbClr val="C00000"/>
                </a:solidFill>
              </a:rPr>
              <a:t>系统</a:t>
            </a:r>
            <a:r>
              <a:rPr lang="zh-CN" altLang="en-US"/>
              <a:t>首次使用了</a:t>
            </a:r>
            <a:r>
              <a:rPr lang="en-US" altLang="zh-CN"/>
              <a:t>desktop</a:t>
            </a:r>
            <a:r>
              <a:rPr lang="zh-CN" altLang="en-US"/>
              <a:t>概念模型</a:t>
            </a:r>
          </a:p>
          <a:p>
            <a:pPr lvl="1" eaLnBrk="1" hangingPunct="1"/>
            <a:r>
              <a:rPr lang="zh-CN" altLang="en-US"/>
              <a:t>办公室桌面作为界面的基本对象</a:t>
            </a:r>
          </a:p>
          <a:p>
            <a:pPr lvl="1" eaLnBrk="1" hangingPunct="1"/>
            <a:r>
              <a:rPr lang="zh-CN" altLang="en-US"/>
              <a:t>用户可使用实际办公的概念来使用该系统</a:t>
            </a:r>
          </a:p>
        </p:txBody>
      </p:sp>
      <p:pic>
        <p:nvPicPr>
          <p:cNvPr id="53252" name="Picture 5">
            <a:extLst>
              <a:ext uri="{FF2B5EF4-FFF2-40B4-BE49-F238E27FC236}">
                <a16:creationId xmlns:a16="http://schemas.microsoft.com/office/drawing/2014/main" id="{D2B3C6B2-28EA-5882-A0FA-58AA616ED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276475"/>
            <a:ext cx="46799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
            <a:extLst>
              <a:ext uri="{FF2B5EF4-FFF2-40B4-BE49-F238E27FC236}">
                <a16:creationId xmlns:a16="http://schemas.microsoft.com/office/drawing/2014/main" id="{8D53E63D-C486-84EC-4FC4-643ABDECB86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D116969-F2C3-4F56-BE30-704645C09E20}" type="slidenum">
              <a:rPr lang="en-US" altLang="zh-CN" sz="1800" b="0"/>
              <a:pPr/>
              <a:t>44</a:t>
            </a:fld>
            <a:endParaRPr lang="en-US" altLang="zh-CN" sz="1800" b="0"/>
          </a:p>
        </p:txBody>
      </p:sp>
      <p:sp>
        <p:nvSpPr>
          <p:cNvPr id="54274" name="Rectangle 2">
            <a:extLst>
              <a:ext uri="{FF2B5EF4-FFF2-40B4-BE49-F238E27FC236}">
                <a16:creationId xmlns:a16="http://schemas.microsoft.com/office/drawing/2014/main" id="{E9BC6341-459E-80BD-DEAB-6FB5F3667C00}"/>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4275" name="Rectangle 3">
            <a:extLst>
              <a:ext uri="{FF2B5EF4-FFF2-40B4-BE49-F238E27FC236}">
                <a16:creationId xmlns:a16="http://schemas.microsoft.com/office/drawing/2014/main" id="{4D3EF854-C494-22B3-7E6A-7F7693425EA2}"/>
              </a:ext>
            </a:extLst>
          </p:cNvPr>
          <p:cNvSpPr>
            <a:spLocks noGrp="1" noChangeArrowheads="1"/>
          </p:cNvSpPr>
          <p:nvPr>
            <p:ph idx="1"/>
          </p:nvPr>
        </p:nvSpPr>
        <p:spPr>
          <a:xfrm>
            <a:off x="685800" y="1066800"/>
            <a:ext cx="7772400" cy="4449763"/>
          </a:xfrm>
        </p:spPr>
        <p:txBody>
          <a:bodyPr/>
          <a:lstStyle/>
          <a:p>
            <a:pPr eaLnBrk="1" hangingPunct="1"/>
            <a:r>
              <a:rPr lang="zh-CN" altLang="en-US"/>
              <a:t>如何选择概念模型取决于</a:t>
            </a:r>
            <a:r>
              <a:rPr lang="zh-CN" altLang="en-US" b="1">
                <a:solidFill>
                  <a:srgbClr val="C00000"/>
                </a:solidFill>
              </a:rPr>
              <a:t>需要支持的活动性质</a:t>
            </a:r>
          </a:p>
          <a:p>
            <a:pPr lvl="1" eaLnBrk="1" hangingPunct="1"/>
            <a:r>
              <a:rPr lang="zh-CN" altLang="en-US"/>
              <a:t>对活动</a:t>
            </a:r>
            <a:r>
              <a:rPr lang="zh-CN" altLang="en-US">
                <a:solidFill>
                  <a:srgbClr val="0070C0"/>
                </a:solidFill>
              </a:rPr>
              <a:t>无规律、结果不可预测</a:t>
            </a:r>
            <a:r>
              <a:rPr lang="zh-CN" altLang="en-US"/>
              <a:t>的情况，</a:t>
            </a:r>
            <a:r>
              <a:rPr lang="zh-CN" altLang="en-US" b="1">
                <a:solidFill>
                  <a:srgbClr val="0070C0"/>
                </a:solidFill>
              </a:rPr>
              <a:t>操作或探索</a:t>
            </a:r>
            <a:r>
              <a:rPr lang="zh-CN" altLang="en-US"/>
              <a:t>可能是较好的选择</a:t>
            </a:r>
          </a:p>
          <a:p>
            <a:pPr lvl="2" eaLnBrk="1" hangingPunct="1"/>
            <a:r>
              <a:rPr lang="zh-CN" altLang="en-US"/>
              <a:t>例如：对于飞行模拟器，直接操作是合适的模型</a:t>
            </a:r>
            <a:endParaRPr lang="en-US" altLang="zh-CN"/>
          </a:p>
          <a:p>
            <a:pPr lvl="2" eaLnBrk="1" hangingPunct="1">
              <a:buFont typeface="Wingdings" panose="05000000000000000000" pitchFamily="2" charset="2"/>
              <a:buNone/>
            </a:pPr>
            <a:endParaRPr lang="zh-CN" altLang="en-US"/>
          </a:p>
          <a:p>
            <a:pPr lvl="1" eaLnBrk="1" hangingPunct="1"/>
            <a:r>
              <a:rPr lang="zh-CN" altLang="en-US"/>
              <a:t>对那些</a:t>
            </a:r>
            <a:r>
              <a:rPr lang="zh-CN" altLang="en-US">
                <a:solidFill>
                  <a:srgbClr val="0070C0"/>
                </a:solidFill>
              </a:rPr>
              <a:t>重复性较强的活动</a:t>
            </a:r>
            <a:r>
              <a:rPr lang="zh-CN" altLang="en-US"/>
              <a:t>，则选择</a:t>
            </a:r>
            <a:r>
              <a:rPr lang="zh-CN" altLang="en-US" b="1">
                <a:solidFill>
                  <a:srgbClr val="0070C0"/>
                </a:solidFill>
              </a:rPr>
              <a:t>指令</a:t>
            </a:r>
            <a:r>
              <a:rPr lang="zh-CN" altLang="en-US"/>
              <a:t>模型</a:t>
            </a:r>
            <a:endParaRPr lang="en-US" altLang="zh-CN"/>
          </a:p>
          <a:p>
            <a:pPr lvl="1" eaLnBrk="1" hangingPunct="1">
              <a:buFontTx/>
              <a:buNone/>
            </a:pPr>
            <a:endParaRPr lang="zh-CN" altLang="en-US"/>
          </a:p>
          <a:p>
            <a:pPr lvl="1" eaLnBrk="1" hangingPunct="1"/>
            <a:r>
              <a:rPr lang="zh-CN" altLang="en-US"/>
              <a:t>对某些活动，可能需要提供</a:t>
            </a:r>
            <a:r>
              <a:rPr lang="zh-CN" altLang="en-US" b="1">
                <a:solidFill>
                  <a:srgbClr val="0070C0"/>
                </a:solidFill>
              </a:rPr>
              <a:t>一种以上的交互方式</a:t>
            </a:r>
          </a:p>
          <a:p>
            <a:pPr lvl="2" eaLnBrk="1" hangingPunct="1"/>
            <a:r>
              <a:rPr lang="zh-CN" altLang="en-US"/>
              <a:t>例如：为了给游客提供指南，将遭遇一个两难推论</a:t>
            </a:r>
          </a:p>
          <a:p>
            <a:pPr lvl="3" eaLnBrk="1" hangingPunct="1"/>
            <a:r>
              <a:rPr lang="zh-CN" altLang="en-US"/>
              <a:t>会话</a:t>
            </a:r>
            <a:r>
              <a:rPr lang="en-US" altLang="zh-CN"/>
              <a:t>? </a:t>
            </a:r>
            <a:r>
              <a:rPr lang="zh-CN" altLang="en-US"/>
              <a:t>探索</a:t>
            </a:r>
            <a:r>
              <a:rPr lang="en-US" altLang="zh-CN"/>
              <a:t>?</a:t>
            </a:r>
            <a:endParaRPr lang="zh-CN" altLang="en-US"/>
          </a:p>
          <a:p>
            <a:pPr lvl="2" eaLnBrk="1" hangingPunct="1"/>
            <a:r>
              <a:rPr lang="zh-CN" altLang="en-US"/>
              <a:t>一种折衷是提供两种方式，由用户来选择</a:t>
            </a:r>
          </a:p>
          <a:p>
            <a:pPr lvl="2" eaLnBrk="1" hangingPunct="1"/>
            <a:r>
              <a:rPr lang="zh-CN" altLang="en-US">
                <a:solidFill>
                  <a:srgbClr val="0070C0"/>
                </a:solidFill>
              </a:rPr>
              <a:t>在活动的不同阶段，用户可以根据其意图来选择</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a:extLst>
              <a:ext uri="{FF2B5EF4-FFF2-40B4-BE49-F238E27FC236}">
                <a16:creationId xmlns:a16="http://schemas.microsoft.com/office/drawing/2014/main" id="{D14328E0-285E-9A37-E5E8-4B73818959D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4DAA066-D398-4841-9EB8-28A6298EA2E0}" type="slidenum">
              <a:rPr lang="en-US" altLang="zh-CN" sz="1800" b="0"/>
              <a:pPr/>
              <a:t>45</a:t>
            </a:fld>
            <a:endParaRPr lang="en-US" altLang="zh-CN" sz="1800" b="0"/>
          </a:p>
        </p:txBody>
      </p:sp>
      <p:sp>
        <p:nvSpPr>
          <p:cNvPr id="55298" name="Rectangle 2">
            <a:extLst>
              <a:ext uri="{FF2B5EF4-FFF2-40B4-BE49-F238E27FC236}">
                <a16:creationId xmlns:a16="http://schemas.microsoft.com/office/drawing/2014/main" id="{26BCB0A4-2674-3048-AEFE-81EFD5B135EE}"/>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5299" name="Rectangle 3">
            <a:extLst>
              <a:ext uri="{FF2B5EF4-FFF2-40B4-BE49-F238E27FC236}">
                <a16:creationId xmlns:a16="http://schemas.microsoft.com/office/drawing/2014/main" id="{00F2ECAE-648D-7132-D80C-868855BEFEDA}"/>
              </a:ext>
            </a:extLst>
          </p:cNvPr>
          <p:cNvSpPr>
            <a:spLocks noGrp="1" noChangeArrowheads="1"/>
          </p:cNvSpPr>
          <p:nvPr>
            <p:ph idx="1"/>
          </p:nvPr>
        </p:nvSpPr>
        <p:spPr>
          <a:xfrm>
            <a:off x="685800" y="1066800"/>
            <a:ext cx="7772400" cy="4522788"/>
          </a:xfrm>
        </p:spPr>
        <p:txBody>
          <a:bodyPr/>
          <a:lstStyle/>
          <a:p>
            <a:pPr lvl="1" eaLnBrk="1" hangingPunct="1"/>
            <a:r>
              <a:rPr lang="zh-CN" altLang="en-US"/>
              <a:t>是否提供不同的交互方式本身也是两难推论</a:t>
            </a:r>
          </a:p>
          <a:p>
            <a:pPr lvl="2" eaLnBrk="1" hangingPunct="1"/>
            <a:r>
              <a:rPr lang="zh-CN" altLang="en-US"/>
              <a:t>界面表示的复杂性，导致不易学习和理解</a:t>
            </a:r>
          </a:p>
          <a:p>
            <a:pPr lvl="2" eaLnBrk="1" hangingPunct="1"/>
            <a:r>
              <a:rPr lang="zh-CN" altLang="en-US"/>
              <a:t>但提供了灵活性，给予更多的使用选择</a:t>
            </a:r>
            <a:endParaRPr lang="en-US" altLang="zh-CN"/>
          </a:p>
          <a:p>
            <a:pPr lvl="2" eaLnBrk="1" hangingPunct="1">
              <a:buFont typeface="Wingdings" panose="05000000000000000000" pitchFamily="2" charset="2"/>
              <a:buNone/>
            </a:pPr>
            <a:endParaRPr lang="zh-CN" altLang="en-US"/>
          </a:p>
          <a:p>
            <a:pPr lvl="1" eaLnBrk="1" hangingPunct="1"/>
            <a:r>
              <a:rPr lang="zh-CN" altLang="en-US"/>
              <a:t>一个解是使用</a:t>
            </a:r>
            <a:r>
              <a:rPr lang="zh-CN" altLang="en-US">
                <a:solidFill>
                  <a:srgbClr val="0070C0"/>
                </a:solidFill>
              </a:rPr>
              <a:t>自适应用户界面</a:t>
            </a:r>
            <a:r>
              <a:rPr lang="zh-CN" altLang="en-US"/>
              <a:t>（</a:t>
            </a:r>
            <a:r>
              <a:rPr lang="en-US" altLang="zh-CN"/>
              <a:t>adaptive  user  interface</a:t>
            </a:r>
            <a:r>
              <a:rPr lang="zh-CN" altLang="en-US"/>
              <a:t>）</a:t>
            </a:r>
          </a:p>
          <a:p>
            <a:pPr lvl="2" eaLnBrk="1" hangingPunct="1"/>
            <a:r>
              <a:rPr lang="zh-CN" altLang="en-US"/>
              <a:t>通过</a:t>
            </a:r>
            <a:r>
              <a:rPr lang="zh-CN" altLang="en-US">
                <a:solidFill>
                  <a:srgbClr val="0070C0"/>
                </a:solidFill>
              </a:rPr>
              <a:t>机器学习</a:t>
            </a:r>
            <a:r>
              <a:rPr lang="zh-CN" altLang="en-US"/>
              <a:t>（</a:t>
            </a:r>
            <a:r>
              <a:rPr lang="en-US" altLang="zh-CN"/>
              <a:t>machine learning</a:t>
            </a:r>
            <a:r>
              <a:rPr lang="zh-CN" altLang="en-US"/>
              <a:t>）了解用户的程度</a:t>
            </a:r>
          </a:p>
          <a:p>
            <a:pPr lvl="2" eaLnBrk="1" hangingPunct="1"/>
            <a:r>
              <a:rPr lang="zh-CN" altLang="en-US"/>
              <a:t>据此在不同阶段激活或调整交互方式</a:t>
            </a:r>
            <a:endParaRPr lang="en-US" altLang="zh-CN"/>
          </a:p>
          <a:p>
            <a:pPr lvl="2" eaLnBrk="1" hangingPunct="1">
              <a:buFont typeface="Wingdings" panose="05000000000000000000" pitchFamily="2" charset="2"/>
              <a:buNone/>
            </a:pP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
            <a:extLst>
              <a:ext uri="{FF2B5EF4-FFF2-40B4-BE49-F238E27FC236}">
                <a16:creationId xmlns:a16="http://schemas.microsoft.com/office/drawing/2014/main" id="{69B552DE-A8F1-1F06-066A-9584BAA5AE0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429192B8-AC0F-437C-96D7-115CE67B0367}" type="slidenum">
              <a:rPr lang="en-US" altLang="zh-CN" sz="1800" b="0"/>
              <a:pPr/>
              <a:t>46</a:t>
            </a:fld>
            <a:endParaRPr lang="en-US" altLang="zh-CN" sz="1800" b="0"/>
          </a:p>
        </p:txBody>
      </p:sp>
      <p:sp>
        <p:nvSpPr>
          <p:cNvPr id="56322" name="Rectangle 2">
            <a:extLst>
              <a:ext uri="{FF2B5EF4-FFF2-40B4-BE49-F238E27FC236}">
                <a16:creationId xmlns:a16="http://schemas.microsoft.com/office/drawing/2014/main" id="{3EB67B68-6F55-CB95-7962-F4291DF2997A}"/>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6323" name="Rectangle 3">
            <a:extLst>
              <a:ext uri="{FF2B5EF4-FFF2-40B4-BE49-F238E27FC236}">
                <a16:creationId xmlns:a16="http://schemas.microsoft.com/office/drawing/2014/main" id="{B2A15254-3BBA-157B-7C08-60AE6478B720}"/>
              </a:ext>
            </a:extLst>
          </p:cNvPr>
          <p:cNvSpPr>
            <a:spLocks noGrp="1" noChangeArrowheads="1"/>
          </p:cNvSpPr>
          <p:nvPr>
            <p:ph idx="1"/>
          </p:nvPr>
        </p:nvSpPr>
        <p:spPr>
          <a:xfrm>
            <a:off x="684213" y="1052513"/>
            <a:ext cx="7772400" cy="4464050"/>
          </a:xfrm>
        </p:spPr>
        <p:txBody>
          <a:bodyPr/>
          <a:lstStyle/>
          <a:p>
            <a:pPr eaLnBrk="1" hangingPunct="1"/>
            <a:r>
              <a:rPr lang="zh-CN" altLang="en-US"/>
              <a:t>相关问题：</a:t>
            </a:r>
            <a:r>
              <a:rPr lang="zh-CN" altLang="en-US" b="1">
                <a:solidFill>
                  <a:srgbClr val="C00000"/>
                </a:solidFill>
              </a:rPr>
              <a:t>用户如何理解设计（概念）模型</a:t>
            </a:r>
          </a:p>
          <a:p>
            <a:pPr lvl="1" eaLnBrk="1" hangingPunct="1"/>
            <a:r>
              <a:rPr lang="zh-CN" altLang="en-US"/>
              <a:t>存在两类概念模型</a:t>
            </a:r>
          </a:p>
          <a:p>
            <a:pPr lvl="2" eaLnBrk="1" hangingPunct="1"/>
            <a:r>
              <a:rPr lang="zh-CN" altLang="en-US" b="1">
                <a:solidFill>
                  <a:srgbClr val="C00000"/>
                </a:solidFill>
              </a:rPr>
              <a:t>设计模型</a:t>
            </a:r>
            <a:r>
              <a:rPr lang="zh-CN" altLang="en-US"/>
              <a:t>：设计者开发的模型，说明系统做什么</a:t>
            </a:r>
          </a:p>
          <a:p>
            <a:pPr lvl="2" eaLnBrk="1" hangingPunct="1"/>
            <a:r>
              <a:rPr lang="zh-CN" altLang="en-US" b="1">
                <a:solidFill>
                  <a:srgbClr val="C00000"/>
                </a:solidFill>
              </a:rPr>
              <a:t>用户模型</a:t>
            </a:r>
            <a:r>
              <a:rPr lang="zh-CN" altLang="en-US"/>
              <a:t>：用户通过学习和使用，对系统做什么的理解</a:t>
            </a:r>
          </a:p>
          <a:p>
            <a:pPr lvl="1" eaLnBrk="1" hangingPunct="1"/>
            <a:r>
              <a:rPr lang="zh-CN" altLang="en-US"/>
              <a:t>还存在一个</a:t>
            </a:r>
            <a:r>
              <a:rPr lang="zh-CN" altLang="en-US" b="1">
                <a:solidFill>
                  <a:srgbClr val="C00000"/>
                </a:solidFill>
              </a:rPr>
              <a:t>系统（结构）的映像</a:t>
            </a:r>
            <a:r>
              <a:rPr lang="zh-CN" altLang="en-US"/>
              <a:t>，即</a:t>
            </a:r>
            <a:r>
              <a:rPr lang="zh-CN" altLang="en-US" b="1">
                <a:solidFill>
                  <a:srgbClr val="C00000"/>
                </a:solidFill>
              </a:rPr>
              <a:t>用户界面（</a:t>
            </a:r>
            <a:r>
              <a:rPr lang="en-US" altLang="zh-CN" b="1">
                <a:solidFill>
                  <a:srgbClr val="C00000"/>
                </a:solidFill>
              </a:rPr>
              <a:t>UI</a:t>
            </a:r>
            <a:r>
              <a:rPr lang="zh-CN" altLang="en-US" b="1">
                <a:solidFill>
                  <a:srgbClr val="C00000"/>
                </a:solidFill>
              </a:rPr>
              <a:t>）</a:t>
            </a:r>
          </a:p>
          <a:p>
            <a:pPr lvl="1" eaLnBrk="1" hangingPunct="1"/>
            <a:endParaRPr lang="en-US" altLang="zh-CN"/>
          </a:p>
          <a:p>
            <a:pPr lvl="1" eaLnBrk="1" hangingPunct="1"/>
            <a:r>
              <a:rPr lang="zh-CN" altLang="en-US"/>
              <a:t>三者的关系可图示为：</a:t>
            </a:r>
          </a:p>
          <a:p>
            <a:pPr lvl="1" eaLnBrk="1" hangingPunct="1"/>
            <a:r>
              <a:rPr lang="zh-CN" altLang="en-US"/>
              <a:t>用户并非通过设计模型来理解系统</a:t>
            </a:r>
          </a:p>
          <a:p>
            <a:pPr lvl="1" eaLnBrk="1" hangingPunct="1"/>
            <a:r>
              <a:rPr lang="zh-CN" altLang="en-US"/>
              <a:t>而是通过</a:t>
            </a:r>
            <a:r>
              <a:rPr lang="zh-CN" altLang="en-US">
                <a:solidFill>
                  <a:srgbClr val="0070C0"/>
                </a:solidFill>
              </a:rPr>
              <a:t>与实际</a:t>
            </a:r>
            <a:r>
              <a:rPr lang="en-US" altLang="zh-CN">
                <a:solidFill>
                  <a:srgbClr val="0070C0"/>
                </a:solidFill>
              </a:rPr>
              <a:t>UI</a:t>
            </a:r>
            <a:r>
              <a:rPr lang="zh-CN" altLang="en-US">
                <a:solidFill>
                  <a:srgbClr val="0070C0"/>
                </a:solidFill>
              </a:rPr>
              <a:t>的交互</a:t>
            </a:r>
          </a:p>
          <a:p>
            <a:pPr lvl="1" eaLnBrk="1" hangingPunct="1"/>
            <a:r>
              <a:rPr lang="zh-CN" altLang="en-US"/>
              <a:t>因此，设计者必须提供合适的</a:t>
            </a:r>
            <a:r>
              <a:rPr lang="en-US" altLang="zh-CN"/>
              <a:t>UI</a:t>
            </a:r>
            <a:r>
              <a:rPr lang="zh-CN" altLang="en-US"/>
              <a:t>，</a:t>
            </a:r>
          </a:p>
          <a:p>
            <a:pPr lvl="1" eaLnBrk="1" hangingPunct="1">
              <a:buFontTx/>
              <a:buNone/>
            </a:pPr>
            <a:r>
              <a:rPr lang="zh-CN" altLang="en-US"/>
              <a:t>	使用户可以</a:t>
            </a:r>
            <a:r>
              <a:rPr lang="zh-CN" altLang="en-US">
                <a:solidFill>
                  <a:srgbClr val="0070C0"/>
                </a:solidFill>
              </a:rPr>
              <a:t>建立对系统的正确理解</a:t>
            </a:r>
          </a:p>
        </p:txBody>
      </p:sp>
      <p:pic>
        <p:nvPicPr>
          <p:cNvPr id="56324" name="Picture 4">
            <a:extLst>
              <a:ext uri="{FF2B5EF4-FFF2-40B4-BE49-F238E27FC236}">
                <a16:creationId xmlns:a16="http://schemas.microsoft.com/office/drawing/2014/main" id="{78ADB877-8579-DD6B-07B1-B0D75861C52B}"/>
              </a:ext>
            </a:extLst>
          </p:cNvPr>
          <p:cNvPicPr>
            <a:picLocks noChangeAspect="1" noChangeArrowheads="1"/>
          </p:cNvPicPr>
          <p:nvPr/>
        </p:nvPicPr>
        <p:blipFill>
          <a:blip r:embed="rId2">
            <a:lum bright="54000" contrast="24000"/>
            <a:extLst>
              <a:ext uri="{28A0092B-C50C-407E-A947-70E740481C1C}">
                <a14:useLocalDpi xmlns:a14="http://schemas.microsoft.com/office/drawing/2010/main" val="0"/>
              </a:ext>
            </a:extLst>
          </a:blip>
          <a:srcRect/>
          <a:stretch>
            <a:fillRect/>
          </a:stretch>
        </p:blipFill>
        <p:spPr bwMode="auto">
          <a:xfrm>
            <a:off x="5715000" y="3500438"/>
            <a:ext cx="316706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id="{226F7E8B-B3F3-CBA9-B72B-E43432E9878B}"/>
              </a:ext>
            </a:extLst>
          </p:cNvPr>
          <p:cNvSpPr>
            <a:spLocks noGrp="1" noChangeArrowheads="1"/>
          </p:cNvSpPr>
          <p:nvPr>
            <p:ph type="title"/>
          </p:nvPr>
        </p:nvSpPr>
        <p:spPr/>
        <p:txBody>
          <a:bodyPr/>
          <a:lstStyle/>
          <a:p>
            <a:endParaRPr lang="zh-CN" altLang="en-US"/>
          </a:p>
        </p:txBody>
      </p:sp>
      <p:sp>
        <p:nvSpPr>
          <p:cNvPr id="57346" name="内容占位符 2">
            <a:extLst>
              <a:ext uri="{FF2B5EF4-FFF2-40B4-BE49-F238E27FC236}">
                <a16:creationId xmlns:a16="http://schemas.microsoft.com/office/drawing/2014/main" id="{4C8DAFFE-B429-8404-8700-24CDB68C7EDA}"/>
              </a:ext>
            </a:extLst>
          </p:cNvPr>
          <p:cNvSpPr>
            <a:spLocks noGrp="1" noChangeArrowheads="1"/>
          </p:cNvSpPr>
          <p:nvPr>
            <p:ph idx="1"/>
          </p:nvPr>
        </p:nvSpPr>
        <p:spPr/>
        <p:txBody>
          <a:bodyPr/>
          <a:lstStyle/>
          <a:p>
            <a:pPr lvl="1" eaLnBrk="1" hangingPunct="1"/>
            <a:r>
              <a:rPr lang="zh-CN" altLang="en-US"/>
              <a:t>前提是首先需要</a:t>
            </a:r>
            <a:r>
              <a:rPr lang="zh-CN" altLang="en-US">
                <a:solidFill>
                  <a:srgbClr val="0070C0"/>
                </a:solidFill>
              </a:rPr>
              <a:t>有合适的设计模型</a:t>
            </a:r>
            <a:endParaRPr lang="en-US" altLang="zh-CN">
              <a:solidFill>
                <a:srgbClr val="0070C0"/>
              </a:solidFill>
            </a:endParaRPr>
          </a:p>
          <a:p>
            <a:pPr lvl="1" eaLnBrk="1" hangingPunct="1">
              <a:buFontTx/>
              <a:buNone/>
            </a:pPr>
            <a:endParaRPr lang="zh-CN" altLang="en-US"/>
          </a:p>
          <a:p>
            <a:pPr lvl="1" eaLnBrk="1" hangingPunct="1"/>
            <a:r>
              <a:rPr lang="zh-CN" altLang="en-US"/>
              <a:t>其次才是设计模型的</a:t>
            </a:r>
            <a:r>
              <a:rPr lang="zh-CN" altLang="en-US">
                <a:solidFill>
                  <a:srgbClr val="0070C0"/>
                </a:solidFill>
              </a:rPr>
              <a:t>有效技术实现</a:t>
            </a:r>
            <a:endParaRPr lang="en-US" altLang="zh-CN">
              <a:solidFill>
                <a:srgbClr val="0070C0"/>
              </a:solidFill>
            </a:endParaRPr>
          </a:p>
          <a:p>
            <a:pPr lvl="1" eaLnBrk="1" hangingPunct="1">
              <a:buFontTx/>
              <a:buNone/>
            </a:pPr>
            <a:endParaRPr lang="zh-CN" altLang="en-US"/>
          </a:p>
          <a:p>
            <a:pPr lvl="1" eaLnBrk="1" hangingPunct="1"/>
            <a:r>
              <a:rPr lang="zh-CN" altLang="en-US"/>
              <a:t>如前所述，合适设计模型源于设计者</a:t>
            </a:r>
            <a:r>
              <a:rPr lang="zh-CN" altLang="en-US">
                <a:solidFill>
                  <a:srgbClr val="0070C0"/>
                </a:solidFill>
              </a:rPr>
              <a:t>对用户及任务的理解</a:t>
            </a:r>
            <a:endParaRPr lang="en-US" altLang="zh-CN">
              <a:solidFill>
                <a:srgbClr val="0070C0"/>
              </a:solidFill>
            </a:endParaRPr>
          </a:p>
          <a:p>
            <a:pPr lvl="1" eaLnBrk="1" hangingPunct="1">
              <a:buFontTx/>
              <a:buNone/>
            </a:pPr>
            <a:endParaRPr lang="zh-CN" altLang="en-US"/>
          </a:p>
          <a:p>
            <a:pPr lvl="1" eaLnBrk="1" hangingPunct="1"/>
            <a:r>
              <a:rPr lang="zh-CN" altLang="en-US"/>
              <a:t>这一点可以通过</a:t>
            </a:r>
            <a:r>
              <a:rPr lang="zh-CN" altLang="en-US" b="1">
                <a:solidFill>
                  <a:srgbClr val="C00000"/>
                </a:solidFill>
              </a:rPr>
              <a:t>作者和读者的关系</a:t>
            </a:r>
            <a:r>
              <a:rPr lang="zh-CN" altLang="en-US"/>
              <a:t>来理解</a:t>
            </a:r>
          </a:p>
          <a:p>
            <a:pPr lvl="2" eaLnBrk="1" hangingPunct="1"/>
            <a:r>
              <a:rPr lang="zh-CN" altLang="en-US"/>
              <a:t>作者要想有好的作品构思，首先得</a:t>
            </a:r>
            <a:r>
              <a:rPr lang="zh-CN" altLang="en-US">
                <a:solidFill>
                  <a:srgbClr val="0070C0"/>
                </a:solidFill>
              </a:rPr>
              <a:t>理解读者</a:t>
            </a:r>
          </a:p>
          <a:p>
            <a:pPr lvl="2" eaLnBrk="1" hangingPunct="1"/>
            <a:r>
              <a:rPr lang="zh-CN" altLang="en-US"/>
              <a:t>构思要被理解依赖于作品，需要好的文学修养和写作技术</a:t>
            </a:r>
          </a:p>
          <a:p>
            <a:pPr>
              <a:buFontTx/>
              <a:buNone/>
            </a:pPr>
            <a:endParaRPr lang="zh-CN" altLang="en-US"/>
          </a:p>
        </p:txBody>
      </p:sp>
      <p:sp>
        <p:nvSpPr>
          <p:cNvPr id="57347" name="灯片编号占位符 3">
            <a:extLst>
              <a:ext uri="{FF2B5EF4-FFF2-40B4-BE49-F238E27FC236}">
                <a16:creationId xmlns:a16="http://schemas.microsoft.com/office/drawing/2014/main" id="{E38D844A-1F8B-038E-95BB-B9875C1D80F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22E13AC8-2EF6-4A6E-9983-7384781086C0}" type="slidenum">
              <a:rPr lang="en-US" altLang="zh-CN" sz="1800" b="0"/>
              <a:pPr/>
              <a:t>47</a:t>
            </a:fld>
            <a:endParaRPr lang="en-US" altLang="zh-CN" sz="1800" b="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a:extLst>
              <a:ext uri="{FF2B5EF4-FFF2-40B4-BE49-F238E27FC236}">
                <a16:creationId xmlns:a16="http://schemas.microsoft.com/office/drawing/2014/main" id="{5662B342-0F41-A7E0-BD72-F9753BDFCA2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C9423DB-8549-46DE-8AC5-613589F65163}" type="slidenum">
              <a:rPr lang="en-US" altLang="zh-CN" sz="1800" b="0"/>
              <a:pPr/>
              <a:t>48</a:t>
            </a:fld>
            <a:endParaRPr lang="en-US" altLang="zh-CN" sz="1800" b="0"/>
          </a:p>
        </p:txBody>
      </p:sp>
      <p:sp>
        <p:nvSpPr>
          <p:cNvPr id="58370" name="Rectangle 2">
            <a:extLst>
              <a:ext uri="{FF2B5EF4-FFF2-40B4-BE49-F238E27FC236}">
                <a16:creationId xmlns:a16="http://schemas.microsoft.com/office/drawing/2014/main" id="{E9C768F9-2B07-BE21-9CE0-5B291B943AC0}"/>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58371" name="Rectangle 3">
            <a:extLst>
              <a:ext uri="{FF2B5EF4-FFF2-40B4-BE49-F238E27FC236}">
                <a16:creationId xmlns:a16="http://schemas.microsoft.com/office/drawing/2014/main" id="{A2A0A3B9-B04A-698A-8E3D-8FB82C1309A6}"/>
              </a:ext>
            </a:extLst>
          </p:cNvPr>
          <p:cNvSpPr>
            <a:spLocks noGrp="1" noChangeArrowheads="1"/>
          </p:cNvSpPr>
          <p:nvPr>
            <p:ph idx="1"/>
          </p:nvPr>
        </p:nvSpPr>
        <p:spPr>
          <a:xfrm>
            <a:off x="685800" y="1066800"/>
            <a:ext cx="7772400" cy="4449763"/>
          </a:xfrm>
        </p:spPr>
        <p:txBody>
          <a:bodyPr/>
          <a:lstStyle/>
          <a:p>
            <a:pPr eaLnBrk="1" hangingPunct="1"/>
            <a:r>
              <a:rPr lang="zh-CN" altLang="en-US"/>
              <a:t>什么是隐喻</a:t>
            </a:r>
          </a:p>
          <a:p>
            <a:pPr lvl="1" eaLnBrk="1" hangingPunct="1"/>
            <a:r>
              <a:rPr lang="zh-CN" altLang="en-US"/>
              <a:t>字典：</a:t>
            </a:r>
            <a:r>
              <a:rPr lang="en-US" altLang="zh-CN"/>
              <a:t>Metaphor is a phrase which describes one thing by stating another thing with which it can be compared without using the words, such as </a:t>
            </a:r>
            <a:r>
              <a:rPr lang="en-US" altLang="zh-CN" i="1"/>
              <a:t>the roses in her cheeks</a:t>
            </a:r>
          </a:p>
          <a:p>
            <a:pPr lvl="1" eaLnBrk="1" hangingPunct="1">
              <a:buFontTx/>
              <a:buNone/>
            </a:pPr>
            <a:endParaRPr lang="en-US" altLang="zh-CN" i="1"/>
          </a:p>
          <a:p>
            <a:pPr eaLnBrk="1" hangingPunct="1"/>
            <a:r>
              <a:rPr lang="zh-CN" altLang="en-US"/>
              <a:t>隐喻在概念建模中的重要作用</a:t>
            </a:r>
          </a:p>
          <a:p>
            <a:pPr lvl="1" eaLnBrk="1" hangingPunct="1"/>
            <a:r>
              <a:rPr lang="zh-CN" altLang="en-US"/>
              <a:t>界面表示是对物理现象及行为在某些方面的模拟</a:t>
            </a:r>
          </a:p>
          <a:p>
            <a:pPr lvl="1" eaLnBrk="1" hangingPunct="1"/>
            <a:r>
              <a:rPr lang="zh-CN" altLang="en-US"/>
              <a:t>熟悉性使用户可通过</a:t>
            </a:r>
            <a:r>
              <a:rPr lang="zh-CN" altLang="en-US" b="1" u="sng">
                <a:solidFill>
                  <a:srgbClr val="C00000"/>
                </a:solidFill>
              </a:rPr>
              <a:t>类比推理</a:t>
            </a:r>
            <a:r>
              <a:rPr lang="zh-CN" altLang="en-US"/>
              <a:t>来理解界面的表示和操作</a:t>
            </a:r>
            <a:endParaRPr lang="en-US" altLang="zh-CN"/>
          </a:p>
          <a:p>
            <a:pPr lvl="1" eaLnBrk="1" hangingPunct="1">
              <a:buFontTx/>
              <a:buNone/>
            </a:pPr>
            <a:endParaRPr lang="zh-CN" altLang="en-US"/>
          </a:p>
          <a:p>
            <a:pPr eaLnBrk="1" hangingPunct="1"/>
            <a:r>
              <a:rPr lang="zh-CN" altLang="en-US"/>
              <a:t>事实上，多数上述的</a:t>
            </a:r>
            <a:r>
              <a:rPr lang="zh-CN" altLang="en-US">
                <a:solidFill>
                  <a:srgbClr val="C00000"/>
                </a:solidFill>
              </a:rPr>
              <a:t>概念模型本身以隐喻为基础</a:t>
            </a:r>
          </a:p>
          <a:p>
            <a:pPr lvl="1" eaLnBrk="1" hangingPunct="1"/>
            <a:r>
              <a:rPr lang="zh-CN" altLang="en-US"/>
              <a:t>例如：指令和会话基于人与人的</a:t>
            </a:r>
            <a:r>
              <a:rPr lang="zh-CN" altLang="en-US" u="sng"/>
              <a:t>会话隐喻</a:t>
            </a:r>
            <a:r>
              <a:rPr lang="zh-CN" altLang="en-US"/>
              <a:t>	</a:t>
            </a:r>
            <a:endParaRPr lang="zh-CN" altLang="en-US" u="sng"/>
          </a:p>
          <a:p>
            <a:pPr lvl="3" eaLnBrk="1" hangingPunct="1">
              <a:buFontTx/>
              <a:buNone/>
            </a:pPr>
            <a:r>
              <a:rPr lang="zh-CN" altLang="en-US" sz="2100"/>
              <a:t>   电子表格和桌面则本身就是物理隐喻</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a:extLst>
              <a:ext uri="{FF2B5EF4-FFF2-40B4-BE49-F238E27FC236}">
                <a16:creationId xmlns:a16="http://schemas.microsoft.com/office/drawing/2014/main" id="{EA6C1EAE-5759-DF10-AF25-024D6D3F987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B84668E-3EAE-4983-AEC7-425102C80A98}" type="slidenum">
              <a:rPr lang="en-US" altLang="zh-CN" sz="1800" b="0"/>
              <a:pPr/>
              <a:t>49</a:t>
            </a:fld>
            <a:endParaRPr lang="en-US" altLang="zh-CN" sz="1800" b="0"/>
          </a:p>
        </p:txBody>
      </p:sp>
      <p:sp>
        <p:nvSpPr>
          <p:cNvPr id="59394" name="Rectangle 2">
            <a:extLst>
              <a:ext uri="{FF2B5EF4-FFF2-40B4-BE49-F238E27FC236}">
                <a16:creationId xmlns:a16="http://schemas.microsoft.com/office/drawing/2014/main" id="{AFE4FD9A-1A94-6441-5CC8-0BF6893A307B}"/>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59395" name="Rectangle 3">
            <a:extLst>
              <a:ext uri="{FF2B5EF4-FFF2-40B4-BE49-F238E27FC236}">
                <a16:creationId xmlns:a16="http://schemas.microsoft.com/office/drawing/2014/main" id="{D871D439-36D4-643C-3710-B2AEE7278A30}"/>
              </a:ext>
            </a:extLst>
          </p:cNvPr>
          <p:cNvSpPr>
            <a:spLocks noGrp="1" noChangeArrowheads="1"/>
          </p:cNvSpPr>
          <p:nvPr>
            <p:ph idx="1"/>
          </p:nvPr>
        </p:nvSpPr>
        <p:spPr>
          <a:xfrm>
            <a:off x="685800" y="1066800"/>
            <a:ext cx="8062913" cy="4449763"/>
          </a:xfrm>
        </p:spPr>
        <p:txBody>
          <a:bodyPr/>
          <a:lstStyle/>
          <a:p>
            <a:pPr eaLnBrk="1" hangingPunct="1">
              <a:lnSpc>
                <a:spcPct val="110000"/>
              </a:lnSpc>
            </a:pPr>
            <a:r>
              <a:rPr lang="zh-CN" altLang="en-US"/>
              <a:t>可使用界面隐喻来描述概念模型</a:t>
            </a:r>
          </a:p>
          <a:p>
            <a:pPr lvl="1" eaLnBrk="1" hangingPunct="1">
              <a:lnSpc>
                <a:spcPct val="110000"/>
              </a:lnSpc>
            </a:pPr>
            <a:r>
              <a:rPr lang="zh-CN" altLang="en-US"/>
              <a:t>在许多方面</a:t>
            </a:r>
            <a:r>
              <a:rPr lang="zh-CN" altLang="en-US">
                <a:solidFill>
                  <a:srgbClr val="0070C0"/>
                </a:solidFill>
              </a:rPr>
              <a:t>模拟物理现象和行为</a:t>
            </a:r>
          </a:p>
          <a:p>
            <a:pPr lvl="2" eaLnBrk="1" hangingPunct="1">
              <a:lnSpc>
                <a:spcPct val="110000"/>
              </a:lnSpc>
            </a:pPr>
            <a:r>
              <a:rPr lang="zh-CN" altLang="en-US"/>
              <a:t>例如：搜索引擎使人联想到物理世界中的工作引擎（似乎有些牵强）</a:t>
            </a:r>
            <a:endParaRPr lang="en-US" altLang="zh-CN"/>
          </a:p>
          <a:p>
            <a:pPr lvl="2" eaLnBrk="1" hangingPunct="1">
              <a:lnSpc>
                <a:spcPct val="110000"/>
              </a:lnSpc>
              <a:buFont typeface="Wingdings" panose="05000000000000000000" pitchFamily="2" charset="2"/>
              <a:buNone/>
            </a:pPr>
            <a:endParaRPr lang="zh-CN" altLang="en-US"/>
          </a:p>
          <a:p>
            <a:pPr lvl="1" eaLnBrk="1" hangingPunct="1">
              <a:lnSpc>
                <a:spcPct val="110000"/>
              </a:lnSpc>
            </a:pPr>
            <a:r>
              <a:rPr lang="zh-CN" altLang="en-US"/>
              <a:t>但信息表示</a:t>
            </a:r>
            <a:r>
              <a:rPr lang="zh-CN" altLang="en-US">
                <a:solidFill>
                  <a:srgbClr val="0070C0"/>
                </a:solidFill>
              </a:rPr>
              <a:t>与物理现象存在差异</a:t>
            </a:r>
            <a:r>
              <a:rPr lang="zh-CN" altLang="en-US"/>
              <a:t>，故在其他方面可有不同</a:t>
            </a:r>
          </a:p>
          <a:p>
            <a:pPr lvl="2" eaLnBrk="1" hangingPunct="1">
              <a:lnSpc>
                <a:spcPct val="110000"/>
              </a:lnSpc>
            </a:pPr>
            <a:r>
              <a:rPr lang="zh-CN" altLang="en-US"/>
              <a:t>例如：物理打字机和字处理器对空格的处理是不同的</a:t>
            </a:r>
            <a:endParaRPr lang="en-US" altLang="zh-CN"/>
          </a:p>
          <a:p>
            <a:pPr lvl="2" eaLnBrk="1" hangingPunct="1">
              <a:lnSpc>
                <a:spcPct val="110000"/>
              </a:lnSpc>
              <a:buFont typeface="Wingdings" panose="05000000000000000000" pitchFamily="2" charset="2"/>
              <a:buNone/>
            </a:pPr>
            <a:endParaRPr lang="zh-CN" altLang="en-US"/>
          </a:p>
          <a:p>
            <a:pPr lvl="1" eaLnBrk="1" hangingPunct="1">
              <a:lnSpc>
                <a:spcPct val="110000"/>
              </a:lnSpc>
            </a:pPr>
            <a:r>
              <a:rPr lang="zh-CN" altLang="en-US"/>
              <a:t>界面隐喻</a:t>
            </a:r>
            <a:r>
              <a:rPr lang="zh-CN" altLang="en-US">
                <a:solidFill>
                  <a:srgbClr val="0070C0"/>
                </a:solidFill>
              </a:rPr>
              <a:t>以人们在实际活动中使用的知识和经验为基础</a:t>
            </a:r>
          </a:p>
          <a:p>
            <a:pPr lvl="1" eaLnBrk="1" hangingPunct="1">
              <a:lnSpc>
                <a:spcPct val="110000"/>
              </a:lnSpc>
            </a:pPr>
            <a:r>
              <a:rPr lang="zh-CN" altLang="en-US"/>
              <a:t>例如：</a:t>
            </a:r>
            <a:r>
              <a:rPr lang="zh-CN" altLang="en-US" b="1">
                <a:solidFill>
                  <a:srgbClr val="0070C0"/>
                </a:solidFill>
              </a:rPr>
              <a:t>桌面隐喻</a:t>
            </a:r>
            <a:r>
              <a:rPr lang="zh-CN" altLang="en-US"/>
              <a:t>利用了</a:t>
            </a:r>
            <a:r>
              <a:rPr lang="zh-CN" altLang="en-US" b="1">
                <a:solidFill>
                  <a:srgbClr val="0070C0"/>
                </a:solidFill>
              </a:rPr>
              <a:t>办公室领域</a:t>
            </a:r>
            <a:r>
              <a:rPr lang="zh-CN" altLang="en-US"/>
              <a:t>中人们熟知的概念</a:t>
            </a:r>
          </a:p>
          <a:p>
            <a:pPr lvl="2" eaLnBrk="1" hangingPunct="1">
              <a:lnSpc>
                <a:spcPct val="110000"/>
              </a:lnSpc>
            </a:pPr>
            <a:r>
              <a:rPr lang="zh-CN" altLang="en-US"/>
              <a:t>将物理的</a:t>
            </a:r>
            <a:r>
              <a:rPr lang="zh-CN" altLang="en-US">
                <a:solidFill>
                  <a:srgbClr val="0070C0"/>
                </a:solidFill>
              </a:rPr>
              <a:t>文件、文件夹、垃圾箱</a:t>
            </a:r>
            <a:r>
              <a:rPr lang="zh-CN" altLang="en-US"/>
              <a:t>等表示为屏幕上的图标，并赋予一些物理属性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3">
            <a:extLst>
              <a:ext uri="{FF2B5EF4-FFF2-40B4-BE49-F238E27FC236}">
                <a16:creationId xmlns:a16="http://schemas.microsoft.com/office/drawing/2014/main" id="{124EC0DD-4150-2CC0-80B5-DD4D7D8AF2D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134E6963-918E-437F-9BB5-173A6F822810}" type="slidenum">
              <a:rPr lang="en-US" altLang="zh-CN" sz="1800" b="0"/>
              <a:pPr/>
              <a:t>5</a:t>
            </a:fld>
            <a:endParaRPr lang="en-US" altLang="zh-CN" sz="1800" b="0"/>
          </a:p>
        </p:txBody>
      </p:sp>
      <p:sp>
        <p:nvSpPr>
          <p:cNvPr id="11266" name="Rectangle 2">
            <a:extLst>
              <a:ext uri="{FF2B5EF4-FFF2-40B4-BE49-F238E27FC236}">
                <a16:creationId xmlns:a16="http://schemas.microsoft.com/office/drawing/2014/main" id="{BF2D2A2E-6ADB-4581-1551-A6A2D93A392B}"/>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375811" name="Rectangle 3">
            <a:extLst>
              <a:ext uri="{FF2B5EF4-FFF2-40B4-BE49-F238E27FC236}">
                <a16:creationId xmlns:a16="http://schemas.microsoft.com/office/drawing/2014/main" id="{66C1DD62-5989-A246-F315-C0481B8843AD}"/>
              </a:ext>
            </a:extLst>
          </p:cNvPr>
          <p:cNvSpPr>
            <a:spLocks noGrp="1" noChangeArrowheads="1"/>
          </p:cNvSpPr>
          <p:nvPr>
            <p:ph idx="1"/>
          </p:nvPr>
        </p:nvSpPr>
        <p:spPr/>
        <p:txBody>
          <a:bodyPr/>
          <a:lstStyle/>
          <a:p>
            <a:pPr lvl="1" eaLnBrk="1" hangingPunct="1"/>
            <a:r>
              <a:rPr lang="zh-CN" altLang="en-US"/>
              <a:t>简单说，当想要做某事（</a:t>
            </a:r>
            <a:r>
              <a:rPr lang="en-US" altLang="zh-CN"/>
              <a:t>what to do</a:t>
            </a:r>
            <a:r>
              <a:rPr lang="zh-CN" altLang="en-US"/>
              <a:t>）又不知怎么做时，就有了问题</a:t>
            </a:r>
          </a:p>
          <a:p>
            <a:pPr lvl="2" eaLnBrk="1" hangingPunct="1">
              <a:buFont typeface="Wingdings" panose="05000000000000000000" pitchFamily="2" charset="2"/>
              <a:buNone/>
            </a:pPr>
            <a:r>
              <a:rPr lang="zh-CN" altLang="en-US"/>
              <a:t>例如：人</a:t>
            </a:r>
            <a:r>
              <a:rPr lang="en-US" altLang="zh-CN"/>
              <a:t>(M)</a:t>
            </a:r>
            <a:r>
              <a:rPr lang="zh-CN" altLang="en-US"/>
              <a:t>、狼</a:t>
            </a:r>
            <a:r>
              <a:rPr lang="en-US" altLang="zh-CN"/>
              <a:t>(W)</a:t>
            </a:r>
            <a:r>
              <a:rPr lang="zh-CN" altLang="en-US"/>
              <a:t>、羊</a:t>
            </a:r>
            <a:r>
              <a:rPr lang="en-US" altLang="zh-CN"/>
              <a:t>(G)</a:t>
            </a:r>
            <a:r>
              <a:rPr lang="zh-CN" altLang="en-US"/>
              <a:t>、白菜</a:t>
            </a:r>
            <a:r>
              <a:rPr lang="en-US" altLang="zh-CN"/>
              <a:t>(C)</a:t>
            </a:r>
            <a:r>
              <a:rPr lang="zh-CN" altLang="en-US"/>
              <a:t>如何过河？</a:t>
            </a:r>
            <a:endParaRPr lang="en-US" altLang="zh-CN"/>
          </a:p>
          <a:p>
            <a:pPr lvl="2" eaLnBrk="1" hangingPunct="1">
              <a:buFont typeface="Wingdings" panose="05000000000000000000" pitchFamily="2" charset="2"/>
              <a:buNone/>
            </a:pPr>
            <a:r>
              <a:rPr lang="en-US" altLang="zh-CN"/>
              <a:t>  </a:t>
            </a:r>
            <a:r>
              <a:rPr lang="zh-CN" altLang="en-US"/>
              <a:t>人每次可带一个东西过河</a:t>
            </a:r>
          </a:p>
          <a:p>
            <a:pPr lvl="2" eaLnBrk="1" hangingPunct="1">
              <a:buFont typeface="Wingdings" panose="05000000000000000000" pitchFamily="2" charset="2"/>
              <a:buNone/>
            </a:pPr>
            <a:r>
              <a:rPr lang="zh-CN" altLang="en-US"/>
              <a:t>  狼将吃羊，同样羊将吃白菜</a:t>
            </a:r>
          </a:p>
          <a:p>
            <a:pPr lvl="1" eaLnBrk="1" hangingPunct="1"/>
            <a:endParaRPr lang="en-US" altLang="zh-CN"/>
          </a:p>
          <a:p>
            <a:pPr lvl="1" eaLnBrk="1" hangingPunct="1"/>
            <a:r>
              <a:rPr lang="zh-CN" altLang="en-US" b="1">
                <a:solidFill>
                  <a:srgbClr val="C00000"/>
                </a:solidFill>
              </a:rPr>
              <a:t>问题空间</a:t>
            </a:r>
            <a:r>
              <a:rPr lang="zh-CN" altLang="en-US"/>
              <a:t>：问题解决者对问题客观陈述的理解，通常由问题的</a:t>
            </a:r>
            <a:r>
              <a:rPr lang="zh-CN" altLang="en-US" b="1">
                <a:solidFill>
                  <a:srgbClr val="0070C0"/>
                </a:solidFill>
              </a:rPr>
              <a:t>给定条件</a:t>
            </a:r>
            <a:r>
              <a:rPr lang="en-US" altLang="zh-CN" b="1">
                <a:solidFill>
                  <a:srgbClr val="0070C0"/>
                </a:solidFill>
              </a:rPr>
              <a:t>/</a:t>
            </a:r>
            <a:r>
              <a:rPr lang="zh-CN" altLang="en-US" b="1">
                <a:solidFill>
                  <a:srgbClr val="0070C0"/>
                </a:solidFill>
              </a:rPr>
              <a:t>事实</a:t>
            </a:r>
            <a:r>
              <a:rPr lang="zh-CN" altLang="en-US"/>
              <a:t>、</a:t>
            </a:r>
            <a:r>
              <a:rPr lang="zh-CN" altLang="en-US" b="1">
                <a:solidFill>
                  <a:srgbClr val="0070C0"/>
                </a:solidFill>
              </a:rPr>
              <a:t>目标</a:t>
            </a:r>
            <a:r>
              <a:rPr lang="zh-CN" altLang="en-US"/>
              <a:t>和</a:t>
            </a:r>
            <a:r>
              <a:rPr lang="zh-CN" altLang="en-US" b="1">
                <a:solidFill>
                  <a:srgbClr val="0070C0"/>
                </a:solidFill>
              </a:rPr>
              <a:t>允许的操作</a:t>
            </a:r>
            <a:r>
              <a:rPr lang="zh-CN" altLang="en-US"/>
              <a:t>三种成分构成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5811">
                                            <p:txEl>
                                              <p:pRg st="5" end="5"/>
                                            </p:txEl>
                                          </p:spTgt>
                                        </p:tgtEl>
                                        <p:attrNameLst>
                                          <p:attrName>style.visibility</p:attrName>
                                        </p:attrNameLst>
                                      </p:cBhvr>
                                      <p:to>
                                        <p:strVal val="visible"/>
                                      </p:to>
                                    </p:set>
                                    <p:animEffect transition="in" filter="blinds(horizontal)">
                                      <p:cBhvr>
                                        <p:cTn id="7" dur="500"/>
                                        <p:tgtEl>
                                          <p:spTgt spid="3758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a:extLst>
              <a:ext uri="{FF2B5EF4-FFF2-40B4-BE49-F238E27FC236}">
                <a16:creationId xmlns:a16="http://schemas.microsoft.com/office/drawing/2014/main" id="{64590FC8-1C5F-5136-F117-0C9BB7B577C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92C13224-4C4E-44DB-9331-4841288DEA51}" type="slidenum">
              <a:rPr lang="en-US" altLang="zh-CN" sz="1800" b="0"/>
              <a:pPr/>
              <a:t>50</a:t>
            </a:fld>
            <a:endParaRPr lang="en-US" altLang="zh-CN" sz="1800" b="0"/>
          </a:p>
        </p:txBody>
      </p:sp>
      <p:sp>
        <p:nvSpPr>
          <p:cNvPr id="60418" name="Rectangle 2">
            <a:extLst>
              <a:ext uri="{FF2B5EF4-FFF2-40B4-BE49-F238E27FC236}">
                <a16:creationId xmlns:a16="http://schemas.microsoft.com/office/drawing/2014/main" id="{2835C9F6-CDB6-A5E1-DB1B-CC1222AFFADF}"/>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0419" name="Rectangle 3">
            <a:extLst>
              <a:ext uri="{FF2B5EF4-FFF2-40B4-BE49-F238E27FC236}">
                <a16:creationId xmlns:a16="http://schemas.microsoft.com/office/drawing/2014/main" id="{3F536E9E-0026-C3DA-919C-4FA45E9A2DA3}"/>
              </a:ext>
            </a:extLst>
          </p:cNvPr>
          <p:cNvSpPr>
            <a:spLocks noGrp="1" noChangeArrowheads="1"/>
          </p:cNvSpPr>
          <p:nvPr>
            <p:ph idx="1"/>
          </p:nvPr>
        </p:nvSpPr>
        <p:spPr/>
        <p:txBody>
          <a:bodyPr/>
          <a:lstStyle/>
          <a:p>
            <a:pPr lvl="2" eaLnBrk="1" hangingPunct="1"/>
            <a:r>
              <a:rPr lang="zh-CN" altLang="en-US"/>
              <a:t>在屏幕上拖动一个文件图标的含义类似于实际文件的移动</a:t>
            </a:r>
          </a:p>
          <a:p>
            <a:pPr lvl="2" eaLnBrk="1" hangingPunct="1"/>
            <a:r>
              <a:rPr lang="zh-CN" altLang="en-US"/>
              <a:t>将文件图标拖至文件夹的含义也与物理操作类似</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初学者</a:t>
            </a:r>
            <a:r>
              <a:rPr lang="zh-CN" altLang="en-US"/>
              <a:t>可以利用他们的</a:t>
            </a:r>
            <a:r>
              <a:rPr lang="zh-CN" altLang="en-US" b="1">
                <a:solidFill>
                  <a:srgbClr val="0070C0"/>
                </a:solidFill>
              </a:rPr>
              <a:t>领域知识和行为</a:t>
            </a:r>
            <a:r>
              <a:rPr lang="zh-CN" altLang="en-US"/>
              <a:t>使用计算机，而无需学习复杂的命令语言，以及计算的知识</a:t>
            </a:r>
          </a:p>
          <a:p>
            <a:pPr lvl="2" eaLnBrk="1" hangingPunct="1"/>
            <a:r>
              <a:rPr lang="zh-CN" altLang="en-US"/>
              <a:t>自然初学者必须学习基本的</a:t>
            </a:r>
            <a:r>
              <a:rPr lang="en-US" altLang="zh-CN"/>
              <a:t>WIMP</a:t>
            </a:r>
            <a:r>
              <a:rPr lang="zh-CN" altLang="en-US"/>
              <a:t>概念和操作</a:t>
            </a:r>
            <a:endParaRPr lang="en-US" altLang="zh-CN"/>
          </a:p>
          <a:p>
            <a:pPr lvl="2" eaLnBrk="1" hangingPunct="1">
              <a:buFont typeface="Wingdings" panose="05000000000000000000" pitchFamily="2" charset="2"/>
              <a:buNone/>
            </a:pPr>
            <a:endParaRPr lang="zh-CN" altLang="en-US"/>
          </a:p>
          <a:p>
            <a:pPr lvl="1" eaLnBrk="1" hangingPunct="1"/>
            <a:r>
              <a:rPr lang="zh-CN" altLang="en-US"/>
              <a:t>界面隐喻在用户熟知的概念基础上，也需要</a:t>
            </a:r>
            <a:r>
              <a:rPr lang="zh-CN" altLang="en-US" b="1">
                <a:solidFill>
                  <a:srgbClr val="C00000"/>
                </a:solidFill>
              </a:rPr>
              <a:t>引入新概念</a:t>
            </a:r>
          </a:p>
          <a:p>
            <a:pPr lvl="2" eaLnBrk="1" hangingPunct="1"/>
            <a:r>
              <a:rPr lang="zh-CN" altLang="en-US"/>
              <a:t>这些新概念：在</a:t>
            </a:r>
            <a:r>
              <a:rPr lang="zh-CN" altLang="en-US">
                <a:solidFill>
                  <a:srgbClr val="0070C0"/>
                </a:solidFill>
              </a:rPr>
              <a:t>物理世界中不存在或无法执行的</a:t>
            </a:r>
          </a:p>
          <a:p>
            <a:pPr lvl="2" eaLnBrk="1" hangingPunct="1"/>
            <a:r>
              <a:rPr lang="zh-CN" altLang="en-US"/>
              <a:t>对用户的活动提供了</a:t>
            </a:r>
            <a:r>
              <a:rPr lang="zh-CN" altLang="en-US">
                <a:solidFill>
                  <a:srgbClr val="0070C0"/>
                </a:solidFill>
              </a:rPr>
              <a:t>更好的支持</a:t>
            </a:r>
            <a:r>
              <a:rPr lang="zh-CN" altLang="en-US"/>
              <a:t>或</a:t>
            </a:r>
            <a:r>
              <a:rPr lang="zh-CN" altLang="en-US">
                <a:solidFill>
                  <a:srgbClr val="0070C0"/>
                </a:solidFill>
              </a:rPr>
              <a:t>更为有效</a:t>
            </a:r>
          </a:p>
          <a:p>
            <a:pPr lvl="3" eaLnBrk="1" hangingPunct="1"/>
            <a:r>
              <a:rPr lang="zh-CN" altLang="en-US"/>
              <a:t>例如：将文件拖至打印机的含义为打印该文件</a:t>
            </a:r>
          </a:p>
          <a:p>
            <a:pPr lvl="2" eaLnBrk="1" hangingPunct="1"/>
            <a:r>
              <a:rPr lang="zh-CN" altLang="en-US"/>
              <a:t>但新概念的引入</a:t>
            </a:r>
            <a:r>
              <a:rPr lang="zh-CN" altLang="en-US">
                <a:solidFill>
                  <a:srgbClr val="0070C0"/>
                </a:solidFill>
              </a:rPr>
              <a:t>应允许用户联想和探索</a:t>
            </a:r>
            <a:r>
              <a:rPr lang="zh-CN" altLang="en-US"/>
              <a:t>，也需</a:t>
            </a:r>
            <a:r>
              <a:rPr lang="zh-CN" altLang="en-US">
                <a:solidFill>
                  <a:srgbClr val="0070C0"/>
                </a:solidFill>
              </a:rPr>
              <a:t>避免和用户存在的知识发生矛盾</a:t>
            </a:r>
            <a:r>
              <a:rPr lang="zh-CN" altLang="en-US"/>
              <a:t>，甚至存在二义性</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
            <a:extLst>
              <a:ext uri="{FF2B5EF4-FFF2-40B4-BE49-F238E27FC236}">
                <a16:creationId xmlns:a16="http://schemas.microsoft.com/office/drawing/2014/main" id="{4AFAE974-D57F-F2D7-1980-94997E14AA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71401B20-BF98-482D-B12F-70D4505D1229}" type="slidenum">
              <a:rPr lang="en-US" altLang="zh-CN" sz="1800" b="0"/>
              <a:pPr/>
              <a:t>51</a:t>
            </a:fld>
            <a:endParaRPr lang="en-US" altLang="zh-CN" sz="1800" b="0"/>
          </a:p>
        </p:txBody>
      </p:sp>
      <p:sp>
        <p:nvSpPr>
          <p:cNvPr id="61442" name="Rectangle 2">
            <a:extLst>
              <a:ext uri="{FF2B5EF4-FFF2-40B4-BE49-F238E27FC236}">
                <a16:creationId xmlns:a16="http://schemas.microsoft.com/office/drawing/2014/main" id="{6AA7ACC8-F0F7-897A-9618-7D027A9ADCF5}"/>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1443" name="Rectangle 3">
            <a:extLst>
              <a:ext uri="{FF2B5EF4-FFF2-40B4-BE49-F238E27FC236}">
                <a16:creationId xmlns:a16="http://schemas.microsoft.com/office/drawing/2014/main" id="{428E0A54-7D60-D5E9-5724-38A70098D5A2}"/>
              </a:ext>
            </a:extLst>
          </p:cNvPr>
          <p:cNvSpPr>
            <a:spLocks noGrp="1" noChangeArrowheads="1"/>
          </p:cNvSpPr>
          <p:nvPr>
            <p:ph idx="1"/>
          </p:nvPr>
        </p:nvSpPr>
        <p:spPr>
          <a:xfrm>
            <a:off x="685800" y="1066800"/>
            <a:ext cx="8172450" cy="4419600"/>
          </a:xfrm>
        </p:spPr>
        <p:txBody>
          <a:bodyPr/>
          <a:lstStyle/>
          <a:p>
            <a:pPr eaLnBrk="1" hangingPunct="1"/>
            <a:r>
              <a:rPr lang="zh-CN" altLang="en-US"/>
              <a:t>相关问题：</a:t>
            </a:r>
            <a:r>
              <a:rPr lang="zh-CN" altLang="en-US" b="1">
                <a:solidFill>
                  <a:srgbClr val="0070C0"/>
                </a:solidFill>
              </a:rPr>
              <a:t>隐喻</a:t>
            </a:r>
            <a:r>
              <a:rPr lang="zh-CN" altLang="en-US"/>
              <a:t>和</a:t>
            </a:r>
            <a:r>
              <a:rPr lang="zh-CN" altLang="en-US" b="1">
                <a:solidFill>
                  <a:srgbClr val="0070C0"/>
                </a:solidFill>
              </a:rPr>
              <a:t>类比</a:t>
            </a:r>
            <a:r>
              <a:rPr lang="zh-CN" altLang="en-US"/>
              <a:t>（</a:t>
            </a:r>
            <a:r>
              <a:rPr lang="en-US" altLang="zh-CN"/>
              <a:t>analogy</a:t>
            </a:r>
            <a:r>
              <a:rPr lang="zh-CN" altLang="en-US"/>
              <a:t>）</a:t>
            </a:r>
          </a:p>
          <a:p>
            <a:pPr lvl="1" eaLnBrk="1" hangingPunct="1"/>
            <a:r>
              <a:rPr lang="zh-CN" altLang="en-US"/>
              <a:t>在描述或解决问题时，人们会用到隐喻和类比</a:t>
            </a:r>
            <a:endParaRPr lang="en-US" altLang="zh-CN"/>
          </a:p>
          <a:p>
            <a:pPr lvl="1" eaLnBrk="1" hangingPunct="1">
              <a:buFontTx/>
              <a:buNone/>
            </a:pPr>
            <a:endParaRPr lang="zh-CN" altLang="en-US"/>
          </a:p>
          <a:p>
            <a:pPr lvl="1" eaLnBrk="1" hangingPunct="1"/>
            <a:r>
              <a:rPr lang="zh-CN" altLang="en-US"/>
              <a:t>它们是</a:t>
            </a:r>
            <a:r>
              <a:rPr lang="zh-CN" altLang="en-US" b="1">
                <a:solidFill>
                  <a:srgbClr val="0070C0"/>
                </a:solidFill>
              </a:rPr>
              <a:t>人类语言</a:t>
            </a:r>
            <a:r>
              <a:rPr lang="zh-CN" altLang="en-US"/>
              <a:t>和</a:t>
            </a:r>
            <a:r>
              <a:rPr lang="zh-CN" altLang="en-US" b="1">
                <a:solidFill>
                  <a:srgbClr val="0070C0"/>
                </a:solidFill>
              </a:rPr>
              <a:t>思维</a:t>
            </a:r>
            <a:r>
              <a:rPr lang="zh-CN" altLang="en-US"/>
              <a:t>的组成部分</a:t>
            </a:r>
          </a:p>
          <a:p>
            <a:pPr lvl="2" eaLnBrk="1" hangingPunct="1"/>
            <a:r>
              <a:rPr lang="zh-CN" altLang="en-US"/>
              <a:t>隐喻：通过人们已理解的概念来解释新的概念</a:t>
            </a:r>
          </a:p>
          <a:p>
            <a:pPr lvl="2" eaLnBrk="1" hangingPunct="1"/>
            <a:r>
              <a:rPr lang="zh-CN" altLang="en-US"/>
              <a:t>类比：人们通过两者之间类似性的比较来</a:t>
            </a:r>
            <a:r>
              <a:rPr lang="zh-CN" altLang="en-US">
                <a:solidFill>
                  <a:srgbClr val="0070C0"/>
                </a:solidFill>
              </a:rPr>
              <a:t>理解和解决问题</a:t>
            </a:r>
            <a:endParaRPr lang="en-US" altLang="zh-CN">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1" eaLnBrk="1" hangingPunct="1"/>
            <a:r>
              <a:rPr lang="zh-CN" altLang="en-US"/>
              <a:t>一个</a:t>
            </a:r>
            <a:r>
              <a:rPr lang="zh-CN" altLang="en-US">
                <a:solidFill>
                  <a:srgbClr val="0070C0"/>
                </a:solidFill>
              </a:rPr>
              <a:t>实例</a:t>
            </a:r>
          </a:p>
          <a:p>
            <a:pPr lvl="2" eaLnBrk="1" hangingPunct="1"/>
            <a:r>
              <a:rPr lang="zh-CN" altLang="en-US"/>
              <a:t>问题：治疗癌症需要高密度</a:t>
            </a:r>
            <a:r>
              <a:rPr lang="en-US" altLang="zh-CN"/>
              <a:t>X</a:t>
            </a:r>
            <a:r>
              <a:rPr lang="zh-CN" altLang="en-US"/>
              <a:t>射线，但也将破坏正常细胞，减少射线又无法破坏癌细胞，如何治疗？</a:t>
            </a:r>
          </a:p>
          <a:p>
            <a:pPr lvl="2" eaLnBrk="1" hangingPunct="1"/>
            <a:r>
              <a:rPr lang="zh-CN" altLang="en-US"/>
              <a:t>提示：攻城需要密集兵力，但大部队从正面进攻伤亡太大。因此分成小部队从各个方向进攻</a:t>
            </a:r>
          </a:p>
          <a:p>
            <a:pPr lvl="2" eaLnBrk="1" hangingPunct="1">
              <a:buFont typeface="Wingdings" panose="05000000000000000000" pitchFamily="2" charset="2"/>
              <a:buNone/>
            </a:pP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a:extLst>
              <a:ext uri="{FF2B5EF4-FFF2-40B4-BE49-F238E27FC236}">
                <a16:creationId xmlns:a16="http://schemas.microsoft.com/office/drawing/2014/main" id="{131DFA3E-ABD8-3794-AC7D-AF6ABDD5FA0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0776E18-8115-437A-BEDE-DDD0E8C34CC8}" type="slidenum">
              <a:rPr lang="en-US" altLang="zh-CN" sz="1800" b="0"/>
              <a:pPr/>
              <a:t>52</a:t>
            </a:fld>
            <a:endParaRPr lang="en-US" altLang="zh-CN" sz="1800" b="0"/>
          </a:p>
        </p:txBody>
      </p:sp>
      <p:sp>
        <p:nvSpPr>
          <p:cNvPr id="62466" name="Rectangle 2">
            <a:extLst>
              <a:ext uri="{FF2B5EF4-FFF2-40B4-BE49-F238E27FC236}">
                <a16:creationId xmlns:a16="http://schemas.microsoft.com/office/drawing/2014/main" id="{80D404FF-8AB2-2E23-4214-39D41E144937}"/>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2467" name="Rectangle 3">
            <a:extLst>
              <a:ext uri="{FF2B5EF4-FFF2-40B4-BE49-F238E27FC236}">
                <a16:creationId xmlns:a16="http://schemas.microsoft.com/office/drawing/2014/main" id="{387DCA8C-C3D8-6450-22DA-DC8036D6541B}"/>
              </a:ext>
            </a:extLst>
          </p:cNvPr>
          <p:cNvSpPr>
            <a:spLocks noGrp="1" noChangeArrowheads="1"/>
          </p:cNvSpPr>
          <p:nvPr>
            <p:ph idx="1"/>
          </p:nvPr>
        </p:nvSpPr>
        <p:spPr>
          <a:xfrm>
            <a:off x="685800" y="1066800"/>
            <a:ext cx="7772400" cy="4594225"/>
          </a:xfrm>
        </p:spPr>
        <p:txBody>
          <a:bodyPr/>
          <a:lstStyle/>
          <a:p>
            <a:pPr lvl="1" eaLnBrk="1" hangingPunct="1"/>
            <a:r>
              <a:rPr lang="zh-CN" altLang="en-US"/>
              <a:t>同样的方法可成功地</a:t>
            </a:r>
            <a:r>
              <a:rPr lang="zh-CN" altLang="en-US">
                <a:solidFill>
                  <a:srgbClr val="0070C0"/>
                </a:solidFill>
              </a:rPr>
              <a:t>将初学者引入不熟悉的交互技术</a:t>
            </a:r>
            <a:endParaRPr lang="en-US" altLang="zh-CN">
              <a:solidFill>
                <a:srgbClr val="0070C0"/>
              </a:solidFill>
            </a:endParaRPr>
          </a:p>
          <a:p>
            <a:pPr lvl="1" eaLnBrk="1" hangingPunct="1">
              <a:buFontTx/>
              <a:buNone/>
            </a:pPr>
            <a:endParaRPr lang="zh-CN" altLang="en-US">
              <a:solidFill>
                <a:srgbClr val="0070C0"/>
              </a:solidFill>
            </a:endParaRPr>
          </a:p>
          <a:p>
            <a:pPr lvl="1" eaLnBrk="1" hangingPunct="1"/>
            <a:r>
              <a:rPr lang="zh-CN" altLang="en-US"/>
              <a:t>隐喻和类比在交互设计中的用法</a:t>
            </a:r>
          </a:p>
          <a:p>
            <a:pPr lvl="2" eaLnBrk="1" hangingPunct="1"/>
            <a:r>
              <a:rPr lang="zh-CN" altLang="en-US">
                <a:solidFill>
                  <a:srgbClr val="0070C0"/>
                </a:solidFill>
              </a:rPr>
              <a:t>概念化某种具体的交互技术</a:t>
            </a:r>
            <a:r>
              <a:rPr lang="zh-CN" altLang="en-US"/>
              <a:t>：如将系统作为一种工具</a:t>
            </a:r>
          </a:p>
          <a:p>
            <a:pPr lvl="2" eaLnBrk="1" hangingPunct="1"/>
            <a:r>
              <a:rPr lang="zh-CN" altLang="en-US"/>
              <a:t>作为</a:t>
            </a:r>
            <a:r>
              <a:rPr lang="zh-CN" altLang="en-US">
                <a:solidFill>
                  <a:srgbClr val="0070C0"/>
                </a:solidFill>
              </a:rPr>
              <a:t>概念模型</a:t>
            </a:r>
            <a:r>
              <a:rPr lang="zh-CN" altLang="en-US"/>
              <a:t>，并</a:t>
            </a:r>
            <a:r>
              <a:rPr lang="zh-CN" altLang="en-US">
                <a:solidFill>
                  <a:srgbClr val="0070C0"/>
                </a:solidFill>
              </a:rPr>
              <a:t>实例化</a:t>
            </a:r>
            <a:r>
              <a:rPr lang="zh-CN" altLang="en-US"/>
              <a:t>为界面的一部分，如桌面隐喻</a:t>
            </a:r>
          </a:p>
          <a:p>
            <a:pPr lvl="2" eaLnBrk="1" hangingPunct="1"/>
            <a:r>
              <a:rPr lang="zh-CN" altLang="en-US"/>
              <a:t>作为</a:t>
            </a:r>
            <a:r>
              <a:rPr lang="zh-CN" altLang="en-US">
                <a:solidFill>
                  <a:srgbClr val="0070C0"/>
                </a:solidFill>
              </a:rPr>
              <a:t>描述计算技术</a:t>
            </a:r>
            <a:r>
              <a:rPr lang="zh-CN" altLang="en-US"/>
              <a:t>的一种方式，如 </a:t>
            </a:r>
            <a:r>
              <a:rPr lang="en-US" altLang="zh-CN"/>
              <a:t>Internet highway</a:t>
            </a:r>
          </a:p>
          <a:p>
            <a:pPr lvl="2" eaLnBrk="1" hangingPunct="1"/>
            <a:r>
              <a:rPr lang="zh-CN" altLang="en-US"/>
              <a:t>作为</a:t>
            </a:r>
            <a:r>
              <a:rPr lang="zh-CN" altLang="en-US">
                <a:solidFill>
                  <a:srgbClr val="0070C0"/>
                </a:solidFill>
              </a:rPr>
              <a:t>操作名</a:t>
            </a:r>
            <a:r>
              <a:rPr lang="zh-CN" altLang="en-US"/>
              <a:t>，如</a:t>
            </a:r>
            <a:r>
              <a:rPr lang="en-US" altLang="zh-CN"/>
              <a:t>cut and paste</a:t>
            </a:r>
          </a:p>
          <a:p>
            <a:pPr lvl="2" eaLnBrk="1" hangingPunct="1"/>
            <a:r>
              <a:rPr lang="zh-CN" altLang="en-US"/>
              <a:t>作为</a:t>
            </a:r>
            <a:r>
              <a:rPr lang="zh-CN" altLang="en-US">
                <a:solidFill>
                  <a:srgbClr val="0070C0"/>
                </a:solidFill>
              </a:rPr>
              <a:t>培训教材的内容</a:t>
            </a:r>
            <a:r>
              <a:rPr lang="zh-CN" altLang="en-US"/>
              <a:t>，如比较字处理器和打字机</a:t>
            </a:r>
            <a:endParaRPr lang="en-US" altLang="zh-CN"/>
          </a:p>
          <a:p>
            <a:pPr lvl="2" eaLnBrk="1" hangingPunct="1">
              <a:buFont typeface="Wingdings" panose="05000000000000000000" pitchFamily="2" charset="2"/>
              <a:buNone/>
            </a:pPr>
            <a:endParaRPr lang="zh-CN" altLang="en-US"/>
          </a:p>
          <a:p>
            <a:pPr eaLnBrk="1" hangingPunct="1"/>
            <a:r>
              <a:rPr lang="zh-CN" altLang="en-US"/>
              <a:t>界面隐喻的</a:t>
            </a:r>
            <a:r>
              <a:rPr lang="zh-CN" altLang="en-US" b="1">
                <a:solidFill>
                  <a:srgbClr val="C00000"/>
                </a:solidFill>
              </a:rPr>
              <a:t>优点</a:t>
            </a:r>
          </a:p>
          <a:p>
            <a:pPr lvl="1" eaLnBrk="1" hangingPunct="1"/>
            <a:r>
              <a:rPr lang="zh-CN" altLang="en-US">
                <a:solidFill>
                  <a:srgbClr val="C00000"/>
                </a:solidFill>
              </a:rPr>
              <a:t>减少学习使用计算机所需的努力</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a:extLst>
              <a:ext uri="{FF2B5EF4-FFF2-40B4-BE49-F238E27FC236}">
                <a16:creationId xmlns:a16="http://schemas.microsoft.com/office/drawing/2014/main" id="{D56FE3DB-48A9-A0F3-2966-EC16036C743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7ABA628-B817-4063-B42F-073CEE3146B0}" type="slidenum">
              <a:rPr lang="en-US" altLang="zh-CN" sz="1800" b="0"/>
              <a:pPr/>
              <a:t>53</a:t>
            </a:fld>
            <a:endParaRPr lang="en-US" altLang="zh-CN" sz="1800" b="0"/>
          </a:p>
        </p:txBody>
      </p:sp>
      <p:sp>
        <p:nvSpPr>
          <p:cNvPr id="63490" name="Rectangle 2">
            <a:extLst>
              <a:ext uri="{FF2B5EF4-FFF2-40B4-BE49-F238E27FC236}">
                <a16:creationId xmlns:a16="http://schemas.microsoft.com/office/drawing/2014/main" id="{E8DDD90E-A496-34D3-A636-62CE0AC21FD4}"/>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3491" name="Rectangle 3">
            <a:extLst>
              <a:ext uri="{FF2B5EF4-FFF2-40B4-BE49-F238E27FC236}">
                <a16:creationId xmlns:a16="http://schemas.microsoft.com/office/drawing/2014/main" id="{82507490-682B-6240-123A-E71A17B70774}"/>
              </a:ext>
            </a:extLst>
          </p:cNvPr>
          <p:cNvSpPr>
            <a:spLocks noGrp="1" noChangeArrowheads="1"/>
          </p:cNvSpPr>
          <p:nvPr>
            <p:ph idx="1"/>
          </p:nvPr>
        </p:nvSpPr>
        <p:spPr/>
        <p:txBody>
          <a:bodyPr/>
          <a:lstStyle/>
          <a:p>
            <a:pPr lvl="1" eaLnBrk="1" hangingPunct="1"/>
            <a:r>
              <a:rPr lang="zh-CN" altLang="en-US"/>
              <a:t>人们可以</a:t>
            </a:r>
            <a:r>
              <a:rPr lang="zh-CN" altLang="en-US" b="1">
                <a:solidFill>
                  <a:srgbClr val="C00000"/>
                </a:solidFill>
              </a:rPr>
              <a:t>使用实际领域（而非计算）知识来描述系统功能</a:t>
            </a:r>
          </a:p>
          <a:p>
            <a:pPr lvl="2" eaLnBrk="1" hangingPunct="1"/>
            <a:r>
              <a:rPr lang="zh-CN" altLang="en-US"/>
              <a:t>例如：</a:t>
            </a:r>
            <a:r>
              <a:rPr lang="en-US" altLang="zh-CN"/>
              <a:t>list</a:t>
            </a:r>
            <a:r>
              <a:rPr lang="zh-CN" altLang="en-US"/>
              <a:t>，</a:t>
            </a:r>
            <a:r>
              <a:rPr lang="en-US" altLang="zh-CN"/>
              <a:t>pipe </a:t>
            </a:r>
            <a:r>
              <a:rPr lang="zh-CN" altLang="en-US"/>
              <a:t>在自然语言中有确切的含义</a:t>
            </a:r>
          </a:p>
          <a:p>
            <a:pPr lvl="2" eaLnBrk="1" hangingPunct="1"/>
            <a:r>
              <a:rPr lang="zh-CN" altLang="en-US"/>
              <a:t>在</a:t>
            </a:r>
            <a:r>
              <a:rPr lang="en-US" altLang="zh-CN"/>
              <a:t>Unix</a:t>
            </a:r>
            <a:r>
              <a:rPr lang="zh-CN" altLang="en-US"/>
              <a:t>中，用于解释操作 </a:t>
            </a:r>
            <a:r>
              <a:rPr lang="en-US" altLang="zh-CN"/>
              <a:t>ls </a:t>
            </a:r>
            <a:r>
              <a:rPr lang="zh-CN" altLang="en-US"/>
              <a:t>和 </a:t>
            </a:r>
            <a:r>
              <a:rPr lang="en-US" altLang="zh-CN"/>
              <a:t>| </a:t>
            </a:r>
            <a:r>
              <a:rPr lang="zh-CN" altLang="en-US"/>
              <a:t>的功能（语义）</a:t>
            </a:r>
            <a:endParaRPr lang="en-US" altLang="zh-CN"/>
          </a:p>
          <a:p>
            <a:pPr lvl="2" eaLnBrk="1" hangingPunct="1"/>
            <a:r>
              <a:rPr lang="zh-CN" altLang="en-US"/>
              <a:t>通过</a:t>
            </a:r>
            <a:r>
              <a:rPr lang="zh-CN" altLang="en-US">
                <a:latin typeface="宋体" panose="02010600030101010101" pitchFamily="2" charset="-122"/>
              </a:rPr>
              <a:t>▓</a:t>
            </a:r>
            <a:r>
              <a:rPr lang="en-US" altLang="zh-CN">
                <a:latin typeface="宋体" panose="02010600030101010101" pitchFamily="2" charset="-122"/>
              </a:rPr>
              <a:t>==▓</a:t>
            </a:r>
            <a:r>
              <a:rPr lang="zh-CN" altLang="en-US">
                <a:latin typeface="宋体" panose="02010600030101010101" pitchFamily="2" charset="-122"/>
              </a:rPr>
              <a:t>帮助理解 </a:t>
            </a:r>
            <a:r>
              <a:rPr lang="en-US" altLang="zh-CN"/>
              <a:t>a program | another program</a:t>
            </a:r>
          </a:p>
          <a:p>
            <a:pPr lvl="2" eaLnBrk="1" hangingPunct="1">
              <a:buFont typeface="Wingdings" panose="05000000000000000000" pitchFamily="2" charset="2"/>
              <a:buNone/>
            </a:pPr>
            <a:endParaRPr lang="en-US" altLang="zh-CN"/>
          </a:p>
          <a:p>
            <a:pPr eaLnBrk="1" hangingPunct="1"/>
            <a:r>
              <a:rPr lang="zh-CN" altLang="en-US"/>
              <a:t>界面隐喻的争论</a:t>
            </a:r>
          </a:p>
          <a:p>
            <a:pPr lvl="1" eaLnBrk="1" hangingPunct="1"/>
            <a:r>
              <a:rPr lang="zh-CN" altLang="en-US">
                <a:solidFill>
                  <a:srgbClr val="0070C0"/>
                </a:solidFill>
              </a:rPr>
              <a:t>过分强调忠实于物理上下文</a:t>
            </a:r>
            <a:r>
              <a:rPr lang="zh-CN" altLang="en-US"/>
              <a:t>可能</a:t>
            </a:r>
            <a:r>
              <a:rPr lang="zh-CN" altLang="en-US">
                <a:solidFill>
                  <a:srgbClr val="0070C0"/>
                </a:solidFill>
              </a:rPr>
              <a:t>忽视新方法和技术</a:t>
            </a:r>
            <a:r>
              <a:rPr lang="zh-CN" altLang="en-US"/>
              <a:t>的使用</a:t>
            </a:r>
          </a:p>
          <a:p>
            <a:pPr lvl="2" eaLnBrk="1" hangingPunct="1"/>
            <a:r>
              <a:rPr lang="zh-CN" altLang="en-US"/>
              <a:t>引入新系统旨在改进当前情形，使工作更为有效</a:t>
            </a:r>
          </a:p>
          <a:p>
            <a:pPr lvl="2" eaLnBrk="1" hangingPunct="1"/>
            <a:r>
              <a:rPr lang="zh-CN" altLang="en-US"/>
              <a:t>这将导致引入一些用户不熟悉的概念和工作方式</a:t>
            </a:r>
          </a:p>
          <a:p>
            <a:pPr lvl="2" eaLnBrk="1" hangingPunct="1"/>
            <a:r>
              <a:rPr lang="zh-CN" altLang="en-US"/>
              <a:t>引入隐喻在于使初学者能</a:t>
            </a:r>
            <a:r>
              <a:rPr lang="zh-CN" altLang="en-US">
                <a:solidFill>
                  <a:srgbClr val="0070C0"/>
                </a:solidFill>
              </a:rPr>
              <a:t>从部分类似性过渡到新技术</a:t>
            </a:r>
          </a:p>
          <a:p>
            <a:pPr lvl="1" eaLnBrk="1" hangingPunct="1"/>
            <a:endParaRPr lang="en-US" altLang="zh-CN"/>
          </a:p>
          <a:p>
            <a:pPr lvl="1" eaLnBrk="1" hangingPunct="1"/>
            <a:r>
              <a:rPr lang="zh-CN" altLang="en-US">
                <a:solidFill>
                  <a:srgbClr val="0070C0"/>
                </a:solidFill>
              </a:rPr>
              <a:t>可能导致文化和逻辑上的冲突：</a:t>
            </a:r>
            <a:r>
              <a:rPr lang="zh-CN" altLang="en-US"/>
              <a:t>垃圾桶</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a:extLst>
              <a:ext uri="{FF2B5EF4-FFF2-40B4-BE49-F238E27FC236}">
                <a16:creationId xmlns:a16="http://schemas.microsoft.com/office/drawing/2014/main" id="{7EC4D311-981C-7B8D-258C-122E2386D39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10CD0B49-5A38-40F2-A68F-6A2FF717BCA5}" type="slidenum">
              <a:rPr lang="en-US" altLang="zh-CN" sz="1800" b="0"/>
              <a:pPr/>
              <a:t>54</a:t>
            </a:fld>
            <a:endParaRPr lang="en-US" altLang="zh-CN" sz="1800" b="0"/>
          </a:p>
        </p:txBody>
      </p:sp>
      <p:sp>
        <p:nvSpPr>
          <p:cNvPr id="64514" name="Rectangle 2">
            <a:extLst>
              <a:ext uri="{FF2B5EF4-FFF2-40B4-BE49-F238E27FC236}">
                <a16:creationId xmlns:a16="http://schemas.microsoft.com/office/drawing/2014/main" id="{7207DA92-2507-AE18-E870-76BFB50BADF7}"/>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4515" name="Rectangle 3">
            <a:extLst>
              <a:ext uri="{FF2B5EF4-FFF2-40B4-BE49-F238E27FC236}">
                <a16:creationId xmlns:a16="http://schemas.microsoft.com/office/drawing/2014/main" id="{3B585C74-F23D-E4EC-FC99-5DD51D241095}"/>
              </a:ext>
            </a:extLst>
          </p:cNvPr>
          <p:cNvSpPr>
            <a:spLocks noGrp="1" noChangeArrowheads="1"/>
          </p:cNvSpPr>
          <p:nvPr>
            <p:ph idx="1"/>
          </p:nvPr>
        </p:nvSpPr>
        <p:spPr>
          <a:xfrm>
            <a:off x="214313" y="1066800"/>
            <a:ext cx="8243887" cy="4419600"/>
          </a:xfrm>
        </p:spPr>
        <p:txBody>
          <a:bodyPr/>
          <a:lstStyle/>
          <a:p>
            <a:pPr lvl="1" eaLnBrk="1" hangingPunct="1"/>
            <a:r>
              <a:rPr lang="zh-CN" altLang="en-US">
                <a:solidFill>
                  <a:srgbClr val="0070C0"/>
                </a:solidFill>
              </a:rPr>
              <a:t>物理限制</a:t>
            </a:r>
            <a:r>
              <a:rPr lang="zh-CN" altLang="en-US"/>
              <a:t>使得</a:t>
            </a:r>
            <a:r>
              <a:rPr lang="zh-CN" altLang="en-US">
                <a:solidFill>
                  <a:srgbClr val="0070C0"/>
                </a:solidFill>
              </a:rPr>
              <a:t>某些活动</a:t>
            </a:r>
            <a:r>
              <a:rPr lang="zh-CN" altLang="en-US"/>
              <a:t>在所使用的隐喻上</a:t>
            </a:r>
            <a:r>
              <a:rPr lang="zh-CN" altLang="en-US">
                <a:solidFill>
                  <a:srgbClr val="0070C0"/>
                </a:solidFill>
              </a:rPr>
              <a:t>无法有效完成</a:t>
            </a:r>
          </a:p>
          <a:p>
            <a:pPr lvl="2" eaLnBrk="1" hangingPunct="1"/>
            <a:r>
              <a:rPr lang="zh-CN" altLang="en-US"/>
              <a:t>例如：从大量信息中浏览所需内容（如文件）并非易事，而计算工具允许采用与物理世界不同，但更有效的方法</a:t>
            </a:r>
            <a:endParaRPr lang="en-US" altLang="zh-CN"/>
          </a:p>
          <a:p>
            <a:pPr lvl="2" eaLnBrk="1" hangingPunct="1">
              <a:buFont typeface="Wingdings" panose="05000000000000000000" pitchFamily="2" charset="2"/>
              <a:buNone/>
            </a:pPr>
            <a:endParaRPr lang="zh-CN" altLang="en-US"/>
          </a:p>
          <a:p>
            <a:pPr lvl="1" eaLnBrk="1" hangingPunct="1"/>
            <a:r>
              <a:rPr lang="zh-CN" altLang="en-US">
                <a:solidFill>
                  <a:srgbClr val="0070C0"/>
                </a:solidFill>
              </a:rPr>
              <a:t>满足物理限制可能违背设计规则</a:t>
            </a:r>
            <a:r>
              <a:rPr lang="zh-CN" altLang="en-US"/>
              <a:t>（如一致性）</a:t>
            </a:r>
          </a:p>
          <a:p>
            <a:pPr lvl="2" eaLnBrk="1" hangingPunct="1"/>
            <a:r>
              <a:rPr lang="zh-CN" altLang="en-US"/>
              <a:t>例如：</a:t>
            </a:r>
            <a:r>
              <a:rPr lang="en-US" altLang="zh-CN"/>
              <a:t>Macintosh</a:t>
            </a:r>
            <a:r>
              <a:rPr lang="zh-CN" altLang="en-US"/>
              <a:t>将其设计为拖至垃圾箱，似乎满足语法上的限制，但语义上，垃圾箱存放不要的信息，而非暂时不要的设备</a:t>
            </a:r>
            <a:endParaRPr lang="en-US" altLang="zh-CN"/>
          </a:p>
          <a:p>
            <a:pPr lvl="2" eaLnBrk="1" hangingPunct="1">
              <a:buFont typeface="Wingdings" panose="05000000000000000000" pitchFamily="2" charset="2"/>
              <a:buNone/>
            </a:pPr>
            <a:endParaRPr lang="zh-CN" altLang="en-US"/>
          </a:p>
          <a:p>
            <a:pPr lvl="1" eaLnBrk="1" hangingPunct="1"/>
            <a:r>
              <a:rPr lang="zh-CN" altLang="en-US"/>
              <a:t>用户</a:t>
            </a:r>
            <a:r>
              <a:rPr lang="zh-CN" altLang="en-US">
                <a:solidFill>
                  <a:srgbClr val="0070C0"/>
                </a:solidFill>
              </a:rPr>
              <a:t>难以理解界面隐喻之外的系统功能</a:t>
            </a:r>
          </a:p>
          <a:p>
            <a:pPr lvl="2" eaLnBrk="1" hangingPunct="1"/>
            <a:r>
              <a:rPr lang="zh-CN" altLang="en-US"/>
              <a:t>除了界面隐喻所提示的功能，用户</a:t>
            </a:r>
            <a:r>
              <a:rPr lang="zh-CN" altLang="en-US">
                <a:solidFill>
                  <a:srgbClr val="0070C0"/>
                </a:solidFill>
              </a:rPr>
              <a:t>不易发现其他功能</a:t>
            </a:r>
          </a:p>
          <a:p>
            <a:pPr lvl="2" eaLnBrk="1" hangingPunct="1"/>
            <a:r>
              <a:rPr lang="zh-CN" altLang="en-US"/>
              <a:t>界面隐喻与实际事物之间的相似性比较模糊</a:t>
            </a:r>
          </a:p>
          <a:p>
            <a:pPr lvl="2" eaLnBrk="1" hangingPunct="1"/>
            <a:r>
              <a:rPr lang="zh-CN" altLang="en-US"/>
              <a:t>但正因为映射关系的模糊性，才鼓励用户探索其他功能</a:t>
            </a:r>
          </a:p>
          <a:p>
            <a:pPr lvl="1" eaLnBrk="1" hangingPunct="1"/>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3">
            <a:extLst>
              <a:ext uri="{FF2B5EF4-FFF2-40B4-BE49-F238E27FC236}">
                <a16:creationId xmlns:a16="http://schemas.microsoft.com/office/drawing/2014/main" id="{C81C2DB4-D39C-AECC-EBF5-BADC3EDCFCE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298A3440-2592-4A4C-8653-B26D5C1A8934}" type="slidenum">
              <a:rPr lang="en-US" altLang="zh-CN" sz="1800" b="0"/>
              <a:pPr/>
              <a:t>55</a:t>
            </a:fld>
            <a:endParaRPr lang="en-US" altLang="zh-CN" sz="1800" b="0"/>
          </a:p>
        </p:txBody>
      </p:sp>
      <p:sp>
        <p:nvSpPr>
          <p:cNvPr id="65538" name="Rectangle 2">
            <a:extLst>
              <a:ext uri="{FF2B5EF4-FFF2-40B4-BE49-F238E27FC236}">
                <a16:creationId xmlns:a16="http://schemas.microsoft.com/office/drawing/2014/main" id="{D774C7D9-F61B-1758-5663-E64947D2E555}"/>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5539" name="Rectangle 3">
            <a:extLst>
              <a:ext uri="{FF2B5EF4-FFF2-40B4-BE49-F238E27FC236}">
                <a16:creationId xmlns:a16="http://schemas.microsoft.com/office/drawing/2014/main" id="{0B9BB34D-B569-A65D-0FAC-2BB5DA871DAD}"/>
              </a:ext>
            </a:extLst>
          </p:cNvPr>
          <p:cNvSpPr>
            <a:spLocks noGrp="1" noChangeArrowheads="1"/>
          </p:cNvSpPr>
          <p:nvPr>
            <p:ph idx="1"/>
          </p:nvPr>
        </p:nvSpPr>
        <p:spPr>
          <a:xfrm>
            <a:off x="685800" y="1066800"/>
            <a:ext cx="7772400" cy="1857375"/>
          </a:xfrm>
        </p:spPr>
        <p:txBody>
          <a:bodyPr/>
          <a:lstStyle/>
          <a:p>
            <a:pPr lvl="1" eaLnBrk="1" hangingPunct="1"/>
            <a:r>
              <a:rPr lang="zh-CN" altLang="en-US">
                <a:solidFill>
                  <a:srgbClr val="0070C0"/>
                </a:solidFill>
              </a:rPr>
              <a:t>采用不良设计作为隐喻</a:t>
            </a:r>
          </a:p>
          <a:p>
            <a:pPr lvl="2" eaLnBrk="1" hangingPunct="1"/>
            <a:r>
              <a:rPr lang="zh-CN" altLang="en-US"/>
              <a:t>存在许多不良设计的产品，并在长期使用</a:t>
            </a:r>
          </a:p>
          <a:p>
            <a:pPr lvl="2" eaLnBrk="1" hangingPunct="1"/>
            <a:r>
              <a:rPr lang="zh-CN" altLang="en-US"/>
              <a:t>因用户已熟悉它们，设计者可能会将它们作为设计基础</a:t>
            </a:r>
          </a:p>
          <a:p>
            <a:pPr lvl="3" eaLnBrk="1" hangingPunct="1"/>
            <a:r>
              <a:rPr lang="zh-CN" altLang="en-US"/>
              <a:t>例如：下图（</a:t>
            </a:r>
            <a:r>
              <a:rPr lang="en-US" altLang="zh-CN"/>
              <a:t>a</a:t>
            </a:r>
            <a:r>
              <a:rPr lang="zh-CN" altLang="en-US"/>
              <a:t>）为对实际计算器的完全模拟</a:t>
            </a:r>
          </a:p>
          <a:p>
            <a:pPr lvl="3" eaLnBrk="1" hangingPunct="1"/>
            <a:r>
              <a:rPr lang="zh-CN" altLang="en-US"/>
              <a:t>一个问题是即使常用的功能也需</a:t>
            </a:r>
            <a:r>
              <a:rPr lang="en-US" altLang="zh-CN"/>
              <a:t>shift</a:t>
            </a:r>
          </a:p>
        </p:txBody>
      </p:sp>
      <p:pic>
        <p:nvPicPr>
          <p:cNvPr id="65540" name="Picture 5">
            <a:extLst>
              <a:ext uri="{FF2B5EF4-FFF2-40B4-BE49-F238E27FC236}">
                <a16:creationId xmlns:a16="http://schemas.microsoft.com/office/drawing/2014/main" id="{DC1AEA34-BF30-DF03-B878-7617B275EAE0}"/>
              </a:ext>
            </a:extLst>
          </p:cNvPr>
          <p:cNvPicPr>
            <a:picLocks noChangeAspect="1" noChangeArrowheads="1"/>
          </p:cNvPicPr>
          <p:nvPr/>
        </p:nvPicPr>
        <p:blipFill>
          <a:blip r:embed="rId2">
            <a:lum bright="18000" contrast="36000"/>
            <a:extLst>
              <a:ext uri="{28A0092B-C50C-407E-A947-70E740481C1C}">
                <a14:useLocalDpi xmlns:a14="http://schemas.microsoft.com/office/drawing/2010/main" val="0"/>
              </a:ext>
            </a:extLst>
          </a:blip>
          <a:srcRect/>
          <a:stretch>
            <a:fillRect/>
          </a:stretch>
        </p:blipFill>
        <p:spPr bwMode="auto">
          <a:xfrm>
            <a:off x="250825" y="2997200"/>
            <a:ext cx="41148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a:extLst>
              <a:ext uri="{FF2B5EF4-FFF2-40B4-BE49-F238E27FC236}">
                <a16:creationId xmlns:a16="http://schemas.microsoft.com/office/drawing/2014/main" id="{F477CC00-0B40-0B78-D026-007E7AD20286}"/>
              </a:ext>
            </a:extLst>
          </p:cNvPr>
          <p:cNvSpPr txBox="1">
            <a:spLocks noChangeArrowheads="1"/>
          </p:cNvSpPr>
          <p:nvPr/>
        </p:nvSpPr>
        <p:spPr bwMode="auto">
          <a:xfrm>
            <a:off x="4427538" y="2924175"/>
            <a:ext cx="41052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pPr>
              <a:buFont typeface="Times New Roman" panose="02020603050405020304" pitchFamily="18" charset="0"/>
              <a:buChar char="–"/>
            </a:pPr>
            <a:r>
              <a:rPr lang="en-US" altLang="zh-CN" sz="1900" b="0"/>
              <a:t> </a:t>
            </a:r>
            <a:r>
              <a:rPr lang="zh-CN" altLang="en-US" sz="1900" b="0"/>
              <a:t>下图（</a:t>
            </a:r>
            <a:r>
              <a:rPr lang="en-US" altLang="zh-CN" sz="1900" b="0"/>
              <a:t>b</a:t>
            </a:r>
            <a:r>
              <a:rPr lang="zh-CN" altLang="en-US" sz="1900" b="0"/>
              <a:t>）表示了一个部分模拟，使用户可立即熟悉</a:t>
            </a:r>
          </a:p>
          <a:p>
            <a:pPr>
              <a:buFont typeface="Times New Roman" panose="02020603050405020304" pitchFamily="18" charset="0"/>
              <a:buChar char="–"/>
            </a:pPr>
            <a:r>
              <a:rPr lang="zh-CN" altLang="en-US" sz="1900" b="0"/>
              <a:t> 但考虑了计算机输入</a:t>
            </a:r>
            <a:r>
              <a:rPr lang="en-US" altLang="zh-CN" sz="1900" b="0"/>
              <a:t>/</a:t>
            </a:r>
            <a:r>
              <a:rPr lang="zh-CN" altLang="en-US" sz="1900" b="0"/>
              <a:t>出设备和交互技术的特征，改进了存在的设计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3">
            <a:extLst>
              <a:ext uri="{FF2B5EF4-FFF2-40B4-BE49-F238E27FC236}">
                <a16:creationId xmlns:a16="http://schemas.microsoft.com/office/drawing/2014/main" id="{6A9B57C3-6B63-B27A-5499-7FFD8587A6F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F988B85-5BA8-4AD2-920D-0228DADAAA08}" type="slidenum">
              <a:rPr lang="en-US" altLang="zh-CN" sz="1800" b="0"/>
              <a:pPr/>
              <a:t>56</a:t>
            </a:fld>
            <a:endParaRPr lang="en-US" altLang="zh-CN" sz="1800" b="0"/>
          </a:p>
        </p:txBody>
      </p:sp>
      <p:sp>
        <p:nvSpPr>
          <p:cNvPr id="66562" name="Rectangle 2">
            <a:extLst>
              <a:ext uri="{FF2B5EF4-FFF2-40B4-BE49-F238E27FC236}">
                <a16:creationId xmlns:a16="http://schemas.microsoft.com/office/drawing/2014/main" id="{9381456A-0C76-7DE6-2190-897E4E21879D}"/>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6563" name="Rectangle 3">
            <a:extLst>
              <a:ext uri="{FF2B5EF4-FFF2-40B4-BE49-F238E27FC236}">
                <a16:creationId xmlns:a16="http://schemas.microsoft.com/office/drawing/2014/main" id="{C338A3E4-3E86-8E4E-F0EF-E9F3A8DBDF7D}"/>
              </a:ext>
            </a:extLst>
          </p:cNvPr>
          <p:cNvSpPr>
            <a:spLocks noGrp="1" noChangeArrowheads="1"/>
          </p:cNvSpPr>
          <p:nvPr>
            <p:ph idx="1"/>
          </p:nvPr>
        </p:nvSpPr>
        <p:spPr>
          <a:xfrm>
            <a:off x="685800" y="1066800"/>
            <a:ext cx="7772400" cy="4594225"/>
          </a:xfrm>
        </p:spPr>
        <p:txBody>
          <a:bodyPr/>
          <a:lstStyle/>
          <a:p>
            <a:pPr lvl="1" eaLnBrk="1" hangingPunct="1"/>
            <a:r>
              <a:rPr lang="zh-CN" altLang="en-US">
                <a:solidFill>
                  <a:srgbClr val="0070C0"/>
                </a:solidFill>
              </a:rPr>
              <a:t>限制了设计者的创新思维</a:t>
            </a:r>
          </a:p>
          <a:p>
            <a:pPr lvl="2" eaLnBrk="1" hangingPunct="1"/>
            <a:r>
              <a:rPr lang="zh-CN" altLang="en-US"/>
              <a:t>设计者可能囿于存在的技术，采用</a:t>
            </a:r>
            <a:r>
              <a:rPr lang="zh-CN" altLang="en-US">
                <a:solidFill>
                  <a:srgbClr val="0070C0"/>
                </a:solidFill>
              </a:rPr>
              <a:t>用户熟悉的隐喻</a:t>
            </a:r>
          </a:p>
          <a:p>
            <a:pPr lvl="2" eaLnBrk="1" hangingPunct="1"/>
            <a:r>
              <a:rPr lang="zh-CN" altLang="en-US"/>
              <a:t>历史需要尊重，但守旧的风险在于限制了新技术的探索</a:t>
            </a:r>
          </a:p>
          <a:p>
            <a:pPr lvl="2" eaLnBrk="1" hangingPunct="1"/>
            <a:r>
              <a:rPr lang="zh-CN" altLang="en-US"/>
              <a:t>例如：采用线性文档的检索技术，如遍历（</a:t>
            </a:r>
            <a:r>
              <a:rPr lang="en-US" altLang="zh-CN"/>
              <a:t>travel</a:t>
            </a:r>
            <a:r>
              <a:rPr lang="zh-CN" altLang="en-US"/>
              <a:t>）、正文作为访问 </a:t>
            </a:r>
            <a:r>
              <a:rPr lang="en-US" altLang="zh-CN"/>
              <a:t>Internet </a:t>
            </a:r>
            <a:r>
              <a:rPr lang="zh-CN" altLang="en-US"/>
              <a:t>的隐喻，而 </a:t>
            </a:r>
            <a:r>
              <a:rPr lang="en-US" altLang="zh-CN"/>
              <a:t>Internet </a:t>
            </a:r>
            <a:r>
              <a:rPr lang="zh-CN" altLang="en-US"/>
              <a:t>上的文档通常存在着非线性的组织，如 </a:t>
            </a:r>
            <a:r>
              <a:rPr lang="en-US" altLang="zh-CN"/>
              <a:t>hypertext </a:t>
            </a:r>
            <a:r>
              <a:rPr lang="zh-CN" altLang="en-US"/>
              <a:t>和 </a:t>
            </a:r>
            <a:r>
              <a:rPr lang="en-US" altLang="zh-CN"/>
              <a:t>hypermedia</a:t>
            </a:r>
          </a:p>
          <a:p>
            <a:pPr eaLnBrk="1" hangingPunct="1"/>
            <a:r>
              <a:rPr lang="zh-CN" altLang="en-US"/>
              <a:t>总之，设计</a:t>
            </a:r>
            <a:r>
              <a:rPr lang="zh-CN" altLang="en-US">
                <a:solidFill>
                  <a:srgbClr val="0070C0"/>
                </a:solidFill>
              </a:rPr>
              <a:t>所需解决的问题</a:t>
            </a:r>
            <a:r>
              <a:rPr lang="zh-CN" altLang="en-US"/>
              <a:t>和</a:t>
            </a:r>
            <a:r>
              <a:rPr lang="zh-CN" altLang="en-US">
                <a:solidFill>
                  <a:srgbClr val="0070C0"/>
                </a:solidFill>
              </a:rPr>
              <a:t>存在的技术</a:t>
            </a:r>
            <a:r>
              <a:rPr lang="zh-CN" altLang="en-US"/>
              <a:t>通常不吻合</a:t>
            </a:r>
          </a:p>
          <a:p>
            <a:pPr lvl="1" eaLnBrk="1" hangingPunct="1"/>
            <a:r>
              <a:rPr lang="zh-CN" altLang="en-US"/>
              <a:t>设计问题通常是复杂的，缺乏良定义的结构</a:t>
            </a:r>
          </a:p>
          <a:p>
            <a:pPr lvl="1" eaLnBrk="1" hangingPunct="1"/>
            <a:r>
              <a:rPr lang="zh-CN" altLang="en-US"/>
              <a:t>技术均有应用范围和限制，超出了便遭遇风险</a:t>
            </a:r>
          </a:p>
          <a:p>
            <a:pPr lvl="1" eaLnBrk="1" hangingPunct="1"/>
            <a:r>
              <a:rPr lang="zh-CN" altLang="en-US"/>
              <a:t>对问题和技术两者的理解帮助避免风险</a:t>
            </a:r>
          </a:p>
          <a:p>
            <a:pPr lvl="2" eaLnBrk="1" hangingPunct="1"/>
            <a:r>
              <a:rPr lang="zh-CN" altLang="en-US"/>
              <a:t>通常需要结构化应用不同的界面隐喻</a:t>
            </a:r>
          </a:p>
          <a:p>
            <a:pPr lvl="2" eaLnBrk="1" hangingPunct="1"/>
            <a:r>
              <a:rPr lang="zh-CN" altLang="en-US"/>
              <a:t>需要有效地结合熟悉的知识和新功能</a:t>
            </a:r>
          </a:p>
        </p:txBody>
      </p:sp>
      <p:graphicFrame>
        <p:nvGraphicFramePr>
          <p:cNvPr id="66564" name="Object 7">
            <a:extLst>
              <a:ext uri="{FF2B5EF4-FFF2-40B4-BE49-F238E27FC236}">
                <a16:creationId xmlns:a16="http://schemas.microsoft.com/office/drawing/2014/main" id="{6326C3E1-B9C0-138A-49D5-AC7C3777FDA2}"/>
              </a:ext>
            </a:extLst>
          </p:cNvPr>
          <p:cNvGraphicFramePr>
            <a:graphicFrameLocks/>
          </p:cNvGraphicFramePr>
          <p:nvPr/>
        </p:nvGraphicFramePr>
        <p:xfrm>
          <a:off x="6084888" y="4437063"/>
          <a:ext cx="2916237" cy="2138362"/>
        </p:xfrm>
        <a:graphic>
          <a:graphicData uri="http://schemas.openxmlformats.org/presentationml/2006/ole">
            <mc:AlternateContent xmlns:mc="http://schemas.openxmlformats.org/markup-compatibility/2006">
              <mc:Choice xmlns:v="urn:schemas-microsoft-com:vml" Requires="v">
                <p:oleObj r:id="rId2" imgW="2120760" imgH="1555920" progId="Visio.Drawing.11">
                  <p:embed/>
                </p:oleObj>
              </mc:Choice>
              <mc:Fallback>
                <p:oleObj r:id="rId2" imgW="2120760" imgH="1555920" progId="Visio.Drawing.11">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437063"/>
                        <a:ext cx="2916237"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a:extLst>
              <a:ext uri="{FF2B5EF4-FFF2-40B4-BE49-F238E27FC236}">
                <a16:creationId xmlns:a16="http://schemas.microsoft.com/office/drawing/2014/main" id="{1BAC9338-DD89-032E-F7EA-A4EDC54034E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E9753E1-2F21-479F-AC2A-7F8CBCBB1793}" type="slidenum">
              <a:rPr lang="en-US" altLang="zh-CN" sz="1800" b="0"/>
              <a:pPr/>
              <a:t>57</a:t>
            </a:fld>
            <a:endParaRPr lang="en-US" altLang="zh-CN" sz="1800" b="0"/>
          </a:p>
        </p:txBody>
      </p:sp>
      <p:sp>
        <p:nvSpPr>
          <p:cNvPr id="67586" name="Rectangle 2">
            <a:extLst>
              <a:ext uri="{FF2B5EF4-FFF2-40B4-BE49-F238E27FC236}">
                <a16:creationId xmlns:a16="http://schemas.microsoft.com/office/drawing/2014/main" id="{E3ABFB01-125B-4DEB-893B-526CB6DD7139}"/>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7587" name="Rectangle 3">
            <a:extLst>
              <a:ext uri="{FF2B5EF4-FFF2-40B4-BE49-F238E27FC236}">
                <a16:creationId xmlns:a16="http://schemas.microsoft.com/office/drawing/2014/main" id="{E6AD679B-E59E-A939-C56E-C7F6C35A6674}"/>
              </a:ext>
            </a:extLst>
          </p:cNvPr>
          <p:cNvSpPr>
            <a:spLocks noGrp="1" noChangeArrowheads="1"/>
          </p:cNvSpPr>
          <p:nvPr>
            <p:ph idx="1"/>
          </p:nvPr>
        </p:nvSpPr>
        <p:spPr/>
        <p:txBody>
          <a:bodyPr/>
          <a:lstStyle/>
          <a:p>
            <a:pPr eaLnBrk="1" hangingPunct="1"/>
            <a:r>
              <a:rPr lang="zh-CN" altLang="en-US"/>
              <a:t>如果说隐喻是物理实例，则</a:t>
            </a:r>
            <a:r>
              <a:rPr lang="zh-CN" altLang="en-US" b="1">
                <a:solidFill>
                  <a:srgbClr val="C00000"/>
                </a:solidFill>
              </a:rPr>
              <a:t>交互范型是成功的设计实例</a:t>
            </a:r>
          </a:p>
          <a:p>
            <a:pPr lvl="1" eaLnBrk="1" hangingPunct="1"/>
            <a:r>
              <a:rPr lang="zh-CN" altLang="en-US"/>
              <a:t>是先进交互技术的典范，可用来</a:t>
            </a:r>
            <a:r>
              <a:rPr lang="zh-CN" altLang="en-US">
                <a:solidFill>
                  <a:srgbClr val="0070C0"/>
                </a:solidFill>
              </a:rPr>
              <a:t>具体化概念模型</a:t>
            </a:r>
          </a:p>
          <a:p>
            <a:pPr eaLnBrk="1" hangingPunct="1"/>
            <a:r>
              <a:rPr lang="zh-CN" altLang="en-US"/>
              <a:t>多年来，交互设计研究主要集中于</a:t>
            </a:r>
            <a:r>
              <a:rPr lang="zh-CN" altLang="en-US">
                <a:solidFill>
                  <a:srgbClr val="0070C0"/>
                </a:solidFill>
              </a:rPr>
              <a:t>基于</a:t>
            </a:r>
            <a:r>
              <a:rPr lang="en-US" altLang="zh-CN">
                <a:solidFill>
                  <a:srgbClr val="0070C0"/>
                </a:solidFill>
              </a:rPr>
              <a:t>PC</a:t>
            </a:r>
            <a:r>
              <a:rPr lang="zh-CN" altLang="en-US">
                <a:solidFill>
                  <a:srgbClr val="0070C0"/>
                </a:solidFill>
              </a:rPr>
              <a:t>的桌面应用</a:t>
            </a:r>
          </a:p>
          <a:p>
            <a:pPr lvl="1" eaLnBrk="1" hangingPunct="1"/>
            <a:r>
              <a:rPr lang="zh-CN" altLang="en-US"/>
              <a:t>例如：建立在窗口系统上的</a:t>
            </a:r>
            <a:r>
              <a:rPr lang="en-US" altLang="zh-CN"/>
              <a:t>WIMP</a:t>
            </a:r>
            <a:r>
              <a:rPr lang="zh-CN" altLang="en-US"/>
              <a:t>界面范型</a:t>
            </a:r>
          </a:p>
          <a:p>
            <a:pPr lvl="1" eaLnBrk="1" hangingPunct="1"/>
            <a:r>
              <a:rPr lang="en-US" altLang="zh-CN"/>
              <a:t>WIMP</a:t>
            </a:r>
            <a:r>
              <a:rPr lang="zh-CN" altLang="en-US"/>
              <a:t>表示</a:t>
            </a:r>
            <a:r>
              <a:rPr lang="en-US" altLang="zh-CN"/>
              <a:t>Windows, Icons, Menus, and Pointers</a:t>
            </a:r>
          </a:p>
          <a:p>
            <a:pPr eaLnBrk="1" hangingPunct="1"/>
            <a:r>
              <a:rPr lang="en-US" altLang="zh-CN"/>
              <a:t>PC</a:t>
            </a:r>
            <a:r>
              <a:rPr lang="zh-CN" altLang="en-US"/>
              <a:t>代表了孤独的、</a:t>
            </a:r>
            <a:r>
              <a:rPr lang="zh-CN" altLang="en-US">
                <a:solidFill>
                  <a:srgbClr val="0070C0"/>
                </a:solidFill>
              </a:rPr>
              <a:t>不自然的交互方式</a:t>
            </a:r>
          </a:p>
          <a:p>
            <a:pPr lvl="1" eaLnBrk="1" hangingPunct="1"/>
            <a:r>
              <a:rPr lang="zh-CN" altLang="en-US"/>
              <a:t>创建了一个虚拟环境将人类与自然界相隔离</a:t>
            </a:r>
          </a:p>
          <a:p>
            <a:pPr lvl="1" eaLnBrk="1" hangingPunct="1"/>
            <a:r>
              <a:rPr lang="zh-CN" altLang="en-US"/>
              <a:t>用户与虚拟环境的交互方式仅是貌似与自然界的交互，实际上相差甚远</a:t>
            </a:r>
          </a:p>
          <a:p>
            <a:pPr lvl="1" eaLnBrk="1" hangingPunct="1"/>
            <a:r>
              <a:rPr lang="zh-CN" altLang="en-US">
                <a:solidFill>
                  <a:srgbClr val="0070C0"/>
                </a:solidFill>
              </a:rPr>
              <a:t>无法对用户的现实世界活动</a:t>
            </a:r>
            <a:r>
              <a:rPr lang="zh-CN" altLang="en-US" b="1">
                <a:solidFill>
                  <a:srgbClr val="FF0000"/>
                </a:solidFill>
              </a:rPr>
              <a:t>提供直接的支持</a:t>
            </a:r>
          </a:p>
          <a:p>
            <a:pPr lvl="1" eaLnBrk="1" hangingPunct="1"/>
            <a:r>
              <a:rPr lang="zh-CN" altLang="en-US"/>
              <a:t>例如：考虑在外科手术中采用</a:t>
            </a:r>
            <a:r>
              <a:rPr lang="en-US" altLang="zh-CN"/>
              <a:t>VR</a:t>
            </a:r>
            <a:r>
              <a:rPr lang="zh-CN" altLang="en-US"/>
              <a:t>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a:extLst>
              <a:ext uri="{FF2B5EF4-FFF2-40B4-BE49-F238E27FC236}">
                <a16:creationId xmlns:a16="http://schemas.microsoft.com/office/drawing/2014/main" id="{A4030403-A7AE-F9DE-AC6B-10980D65486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01B4E18-6C45-4494-9FB3-9C73C23DD879}" type="slidenum">
              <a:rPr lang="en-US" altLang="zh-CN" sz="1800" b="0"/>
              <a:pPr/>
              <a:t>58</a:t>
            </a:fld>
            <a:endParaRPr lang="en-US" altLang="zh-CN" sz="1800" b="0"/>
          </a:p>
        </p:txBody>
      </p:sp>
      <p:sp>
        <p:nvSpPr>
          <p:cNvPr id="68610" name="Rectangle 2">
            <a:extLst>
              <a:ext uri="{FF2B5EF4-FFF2-40B4-BE49-F238E27FC236}">
                <a16:creationId xmlns:a16="http://schemas.microsoft.com/office/drawing/2014/main" id="{E6E398A3-FDEF-4B2C-AAD4-F02BD5DBC4B4}"/>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8611" name="Rectangle 3">
            <a:extLst>
              <a:ext uri="{FF2B5EF4-FFF2-40B4-BE49-F238E27FC236}">
                <a16:creationId xmlns:a16="http://schemas.microsoft.com/office/drawing/2014/main" id="{E1B83E76-B716-8E80-4946-EF510A9FD106}"/>
              </a:ext>
            </a:extLst>
          </p:cNvPr>
          <p:cNvSpPr>
            <a:spLocks noGrp="1" noChangeArrowheads="1"/>
          </p:cNvSpPr>
          <p:nvPr>
            <p:ph idx="1"/>
          </p:nvPr>
        </p:nvSpPr>
        <p:spPr/>
        <p:txBody>
          <a:bodyPr/>
          <a:lstStyle/>
          <a:p>
            <a:pPr lvl="2" eaLnBrk="1" hangingPunct="1"/>
            <a:r>
              <a:rPr lang="en-US" altLang="zh-CN"/>
              <a:t>CT</a:t>
            </a:r>
            <a:r>
              <a:rPr lang="zh-CN" altLang="en-US"/>
              <a:t>数据通过采集和建模表示为屏幕上的虚拟对象</a:t>
            </a:r>
          </a:p>
          <a:p>
            <a:pPr lvl="2" eaLnBrk="1" hangingPunct="1"/>
            <a:r>
              <a:rPr lang="zh-CN" altLang="en-US"/>
              <a:t>可帮助医生分析案例，提出方案，但无助于实际手术</a:t>
            </a:r>
          </a:p>
          <a:p>
            <a:pPr lvl="2" eaLnBrk="1" hangingPunct="1"/>
            <a:r>
              <a:rPr lang="zh-CN" altLang="en-US"/>
              <a:t>不仅交互行为极不自然，且需要大量的认知资源</a:t>
            </a:r>
          </a:p>
          <a:p>
            <a:pPr lvl="3" eaLnBrk="1" hangingPunct="1"/>
            <a:r>
              <a:rPr lang="zh-CN" altLang="en-US"/>
              <a:t>医生必须左看一眼屏幕，右看一眼病人</a:t>
            </a:r>
          </a:p>
          <a:p>
            <a:pPr lvl="3" eaLnBrk="1" hangingPunct="1"/>
            <a:r>
              <a:rPr lang="zh-CN" altLang="en-US"/>
              <a:t>感知的两个像必须在大脑中重合，然后才能分析或操作</a:t>
            </a:r>
          </a:p>
          <a:p>
            <a:pPr lvl="2" eaLnBrk="1" hangingPunct="1"/>
            <a:r>
              <a:rPr lang="zh-CN" altLang="en-US"/>
              <a:t>为何不将虚拟的像在病人身上重合呢？</a:t>
            </a:r>
          </a:p>
          <a:p>
            <a:pPr lvl="3" eaLnBrk="1" hangingPunct="1"/>
            <a:endParaRPr lang="en-US" altLang="zh-CN"/>
          </a:p>
        </p:txBody>
      </p:sp>
      <p:pic>
        <p:nvPicPr>
          <p:cNvPr id="68612" name="Picture 4">
            <a:extLst>
              <a:ext uri="{FF2B5EF4-FFF2-40B4-BE49-F238E27FC236}">
                <a16:creationId xmlns:a16="http://schemas.microsoft.com/office/drawing/2014/main" id="{B8915896-4B96-A8F2-0193-306D38502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284538"/>
            <a:ext cx="51847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3">
            <a:extLst>
              <a:ext uri="{FF2B5EF4-FFF2-40B4-BE49-F238E27FC236}">
                <a16:creationId xmlns:a16="http://schemas.microsoft.com/office/drawing/2014/main" id="{C61C7CAB-8E9F-6284-5F54-12745C31F5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7F313386-09E3-4A5E-BE5B-DFD173130AE3}" type="slidenum">
              <a:rPr lang="en-US" altLang="zh-CN" sz="1800" b="0"/>
              <a:pPr/>
              <a:t>59</a:t>
            </a:fld>
            <a:endParaRPr lang="en-US" altLang="zh-CN" sz="1800" b="0"/>
          </a:p>
        </p:txBody>
      </p:sp>
      <p:sp>
        <p:nvSpPr>
          <p:cNvPr id="69634" name="Rectangle 2">
            <a:extLst>
              <a:ext uri="{FF2B5EF4-FFF2-40B4-BE49-F238E27FC236}">
                <a16:creationId xmlns:a16="http://schemas.microsoft.com/office/drawing/2014/main" id="{63D8246B-49D7-3082-9E60-9E256322961C}"/>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9635" name="Rectangle 3">
            <a:extLst>
              <a:ext uri="{FF2B5EF4-FFF2-40B4-BE49-F238E27FC236}">
                <a16:creationId xmlns:a16="http://schemas.microsoft.com/office/drawing/2014/main" id="{50D8AEF2-9515-EAC9-FC1D-1CC61F52B8B9}"/>
              </a:ext>
            </a:extLst>
          </p:cNvPr>
          <p:cNvSpPr>
            <a:spLocks noGrp="1" noChangeArrowheads="1"/>
          </p:cNvSpPr>
          <p:nvPr>
            <p:ph idx="1"/>
          </p:nvPr>
        </p:nvSpPr>
        <p:spPr/>
        <p:txBody>
          <a:bodyPr/>
          <a:lstStyle/>
          <a:p>
            <a:pPr eaLnBrk="1" hangingPunct="1"/>
            <a:r>
              <a:rPr lang="zh-CN" altLang="en-US"/>
              <a:t>问题：为何</a:t>
            </a:r>
            <a:r>
              <a:rPr lang="en-US" altLang="zh-CN"/>
              <a:t>PC</a:t>
            </a:r>
            <a:r>
              <a:rPr lang="zh-CN" altLang="en-US"/>
              <a:t>的</a:t>
            </a:r>
            <a:r>
              <a:rPr lang="en-US" altLang="zh-CN"/>
              <a:t>I/O</a:t>
            </a:r>
            <a:r>
              <a:rPr lang="zh-CN" altLang="en-US"/>
              <a:t>设备必须是鼠标、键盘和屏幕呢？</a:t>
            </a:r>
          </a:p>
          <a:p>
            <a:pPr lvl="1"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zh-CN" altLang="en-US"/>
              <a:t>如何</a:t>
            </a:r>
            <a:r>
              <a:rPr lang="zh-CN" altLang="en-US" b="1">
                <a:solidFill>
                  <a:srgbClr val="C00000"/>
                </a:solidFill>
              </a:rPr>
              <a:t>使交互走出桌面</a:t>
            </a:r>
            <a:r>
              <a:rPr lang="zh-CN" altLang="en-US"/>
              <a:t>成为当前范型研究的一个重要趋势</a:t>
            </a:r>
          </a:p>
          <a:p>
            <a:pPr lvl="1" eaLnBrk="1" hangingPunct="1"/>
            <a:r>
              <a:rPr lang="zh-CN" altLang="en-US"/>
              <a:t>硬件须能</a:t>
            </a:r>
            <a:r>
              <a:rPr lang="zh-CN" altLang="en-US">
                <a:solidFill>
                  <a:srgbClr val="0070C0"/>
                </a:solidFill>
              </a:rPr>
              <a:t>感知物理刺激</a:t>
            </a:r>
            <a:r>
              <a:rPr lang="zh-CN" altLang="en-US"/>
              <a:t>，并</a:t>
            </a:r>
            <a:r>
              <a:rPr lang="zh-CN" altLang="en-US">
                <a:solidFill>
                  <a:srgbClr val="0070C0"/>
                </a:solidFill>
              </a:rPr>
              <a:t>与实际物理对象或工具相结合</a:t>
            </a:r>
          </a:p>
          <a:p>
            <a:pPr lvl="1" eaLnBrk="1" hangingPunct="1"/>
            <a:r>
              <a:rPr lang="zh-CN" altLang="en-US"/>
              <a:t>软件须能</a:t>
            </a:r>
            <a:r>
              <a:rPr lang="zh-CN" altLang="en-US">
                <a:solidFill>
                  <a:srgbClr val="0070C0"/>
                </a:solidFill>
              </a:rPr>
              <a:t>处理感知信息（感知计算）</a:t>
            </a:r>
            <a:r>
              <a:rPr lang="zh-CN" altLang="en-US"/>
              <a:t>，并能</a:t>
            </a:r>
            <a:r>
              <a:rPr lang="zh-CN" altLang="en-US">
                <a:solidFill>
                  <a:srgbClr val="0070C0"/>
                </a:solidFill>
              </a:rPr>
              <a:t>实现转换</a:t>
            </a:r>
          </a:p>
          <a:p>
            <a:pPr lvl="1" eaLnBrk="1" hangingPunct="1"/>
            <a:r>
              <a:rPr lang="zh-CN" altLang="en-US"/>
              <a:t>例如电子纸张使我们回到传统读</a:t>
            </a:r>
            <a:r>
              <a:rPr lang="en-US" altLang="zh-CN"/>
              <a:t>/</a:t>
            </a:r>
            <a:r>
              <a:rPr lang="zh-CN" altLang="en-US"/>
              <a:t>写方式，而</a:t>
            </a:r>
            <a:r>
              <a:rPr lang="en-US" altLang="zh-CN"/>
              <a:t>AR</a:t>
            </a:r>
            <a:r>
              <a:rPr lang="zh-CN" altLang="en-US"/>
              <a:t>手术将信息直接投影在病灶上（通过</a:t>
            </a:r>
            <a:r>
              <a:rPr lang="en-US" altLang="zh-CN"/>
              <a:t>see-through glasses</a:t>
            </a:r>
            <a:r>
              <a:rPr lang="zh-CN" altLang="en-US"/>
              <a:t>）</a:t>
            </a:r>
          </a:p>
        </p:txBody>
      </p:sp>
      <p:graphicFrame>
        <p:nvGraphicFramePr>
          <p:cNvPr id="69636" name="Object 4">
            <a:extLst>
              <a:ext uri="{FF2B5EF4-FFF2-40B4-BE49-F238E27FC236}">
                <a16:creationId xmlns:a16="http://schemas.microsoft.com/office/drawing/2014/main" id="{C094E394-AC5B-0245-5EB6-C51807A5A19D}"/>
              </a:ext>
            </a:extLst>
          </p:cNvPr>
          <p:cNvGraphicFramePr>
            <a:graphicFrameLocks/>
          </p:cNvGraphicFramePr>
          <p:nvPr/>
        </p:nvGraphicFramePr>
        <p:xfrm>
          <a:off x="2268538" y="1412875"/>
          <a:ext cx="4503737" cy="2127250"/>
        </p:xfrm>
        <a:graphic>
          <a:graphicData uri="http://schemas.openxmlformats.org/presentationml/2006/ole">
            <mc:AlternateContent xmlns:mc="http://schemas.openxmlformats.org/markup-compatibility/2006">
              <mc:Choice xmlns:v="urn:schemas-microsoft-com:vml" Requires="v">
                <p:oleObj r:id="rId2" imgW="4376520" imgH="2067120" progId="Visio.Drawing.11">
                  <p:embed/>
                </p:oleObj>
              </mc:Choice>
              <mc:Fallback>
                <p:oleObj r:id="rId2" imgW="4376520" imgH="2067120" progId="Visio.Drawing.11">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412875"/>
                        <a:ext cx="4503737"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a:extLst>
              <a:ext uri="{FF2B5EF4-FFF2-40B4-BE49-F238E27FC236}">
                <a16:creationId xmlns:a16="http://schemas.microsoft.com/office/drawing/2014/main" id="{8067F125-A806-E4A5-A6FE-0688D61FE9F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2A222AF4-99D8-4D8B-ABB9-CD7488583CF4}" type="slidenum">
              <a:rPr lang="en-US" altLang="zh-CN" sz="1800" b="0"/>
              <a:pPr/>
              <a:t>6</a:t>
            </a:fld>
            <a:endParaRPr lang="en-US" altLang="zh-CN" sz="1800" b="0"/>
          </a:p>
        </p:txBody>
      </p:sp>
      <p:sp>
        <p:nvSpPr>
          <p:cNvPr id="13314" name="Rectangle 2">
            <a:extLst>
              <a:ext uri="{FF2B5EF4-FFF2-40B4-BE49-F238E27FC236}">
                <a16:creationId xmlns:a16="http://schemas.microsoft.com/office/drawing/2014/main" id="{514139E8-E526-2791-E1B7-C308D4E32A58}"/>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3315" name="Rectangle 3">
            <a:extLst>
              <a:ext uri="{FF2B5EF4-FFF2-40B4-BE49-F238E27FC236}">
                <a16:creationId xmlns:a16="http://schemas.microsoft.com/office/drawing/2014/main" id="{976B73C2-6F24-FD12-7492-0D5471F5EA57}"/>
              </a:ext>
            </a:extLst>
          </p:cNvPr>
          <p:cNvSpPr>
            <a:spLocks noGrp="1" noChangeArrowheads="1"/>
          </p:cNvSpPr>
          <p:nvPr>
            <p:ph idx="1"/>
          </p:nvPr>
        </p:nvSpPr>
        <p:spPr/>
        <p:txBody>
          <a:bodyPr/>
          <a:lstStyle/>
          <a:p>
            <a:pPr eaLnBrk="1" hangingPunct="1"/>
            <a:r>
              <a:rPr lang="zh-CN" altLang="en-US"/>
              <a:t>什么是</a:t>
            </a:r>
            <a:r>
              <a:rPr lang="zh-CN" altLang="en-US" u="sng"/>
              <a:t>问题求解</a:t>
            </a:r>
          </a:p>
          <a:p>
            <a:pPr lvl="1" eaLnBrk="1" hangingPunct="1"/>
            <a:r>
              <a:rPr lang="zh-CN" altLang="en-US"/>
              <a:t>问题都有一个起始状态、一个目标状态、许多中间状态</a:t>
            </a:r>
          </a:p>
          <a:p>
            <a:pPr lvl="1" eaLnBrk="1" hangingPunct="1"/>
            <a:r>
              <a:rPr lang="zh-CN" altLang="en-US"/>
              <a:t>问题求解就是如何利用操作从起始状态转移到目标状态</a:t>
            </a:r>
          </a:p>
        </p:txBody>
      </p:sp>
      <p:pic>
        <p:nvPicPr>
          <p:cNvPr id="13316" name="Picture 6">
            <a:extLst>
              <a:ext uri="{FF2B5EF4-FFF2-40B4-BE49-F238E27FC236}">
                <a16:creationId xmlns:a16="http://schemas.microsoft.com/office/drawing/2014/main" id="{46D80141-572A-22F6-17FB-FC63BB1F4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2349500"/>
            <a:ext cx="79502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
            <a:extLst>
              <a:ext uri="{FF2B5EF4-FFF2-40B4-BE49-F238E27FC236}">
                <a16:creationId xmlns:a16="http://schemas.microsoft.com/office/drawing/2014/main" id="{77B6B5B5-7F69-2DE9-B9F0-FBB922C16DF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2BA14984-816B-43F4-A8BF-645F6957A65D}" type="slidenum">
              <a:rPr lang="en-US" altLang="zh-CN" sz="1800" b="0"/>
              <a:pPr/>
              <a:t>60</a:t>
            </a:fld>
            <a:endParaRPr lang="en-US" altLang="zh-CN" sz="1800" b="0"/>
          </a:p>
        </p:txBody>
      </p:sp>
      <p:sp>
        <p:nvSpPr>
          <p:cNvPr id="70658" name="Rectangle 2">
            <a:extLst>
              <a:ext uri="{FF2B5EF4-FFF2-40B4-BE49-F238E27FC236}">
                <a16:creationId xmlns:a16="http://schemas.microsoft.com/office/drawing/2014/main" id="{1F8AD263-E61A-D712-34DC-A1DA210882E6}"/>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0659" name="Rectangle 3">
            <a:extLst>
              <a:ext uri="{FF2B5EF4-FFF2-40B4-BE49-F238E27FC236}">
                <a16:creationId xmlns:a16="http://schemas.microsoft.com/office/drawing/2014/main" id="{7DAB2B2F-BE7F-45B4-F009-71B11F8D49DD}"/>
              </a:ext>
            </a:extLst>
          </p:cNvPr>
          <p:cNvSpPr>
            <a:spLocks noGrp="1" noChangeArrowheads="1"/>
          </p:cNvSpPr>
          <p:nvPr>
            <p:ph idx="1"/>
          </p:nvPr>
        </p:nvSpPr>
        <p:spPr/>
        <p:txBody>
          <a:bodyPr/>
          <a:lstStyle/>
          <a:p>
            <a:pPr eaLnBrk="1" hangingPunct="1"/>
            <a:r>
              <a:rPr lang="zh-CN" altLang="en-US"/>
              <a:t>以下是一些相关的交互范型，以满足不同问题的需要</a:t>
            </a:r>
          </a:p>
          <a:p>
            <a:pPr lvl="1" eaLnBrk="1" hangingPunct="1"/>
            <a:r>
              <a:rPr lang="zh-CN" altLang="en-US"/>
              <a:t>无处不在计算</a:t>
            </a:r>
          </a:p>
          <a:p>
            <a:pPr lvl="1" eaLnBrk="1" hangingPunct="1"/>
            <a:r>
              <a:rPr lang="zh-CN" altLang="en-US"/>
              <a:t>普适计算（应属于无处不在计算范畴）</a:t>
            </a:r>
          </a:p>
          <a:p>
            <a:pPr lvl="1" eaLnBrk="1" hangingPunct="1"/>
            <a:r>
              <a:rPr lang="zh-CN" altLang="en-US"/>
              <a:t>可穿戴计算</a:t>
            </a:r>
          </a:p>
          <a:p>
            <a:pPr lvl="1" eaLnBrk="1" hangingPunct="1"/>
            <a:r>
              <a:rPr lang="zh-CN" altLang="en-US"/>
              <a:t>实物用户界面、增强现实、混合现实、虚拟现实</a:t>
            </a:r>
          </a:p>
          <a:p>
            <a:pPr lvl="1" eaLnBrk="1" hangingPunct="1"/>
            <a:r>
              <a:rPr lang="zh-CN" altLang="en-US"/>
              <a:t>上下文感知计算</a:t>
            </a:r>
          </a:p>
          <a:p>
            <a:pPr lvl="1" eaLnBrk="1" hangingPunct="1"/>
            <a:r>
              <a:rPr lang="zh-CN" altLang="en-US"/>
              <a:t>工作日世界（应属于计算机支持的协同工作）</a:t>
            </a:r>
          </a:p>
          <a:p>
            <a:pPr eaLnBrk="1" hangingPunct="1"/>
            <a:r>
              <a:rPr lang="zh-CN" altLang="en-US" b="1">
                <a:solidFill>
                  <a:srgbClr val="C00000"/>
                </a:solidFill>
              </a:rPr>
              <a:t>无处不在计算</a:t>
            </a:r>
            <a:r>
              <a:rPr lang="zh-CN" altLang="en-US"/>
              <a:t>（</a:t>
            </a:r>
            <a:r>
              <a:rPr lang="en-US" altLang="zh-CN"/>
              <a:t>ubiquitous computing</a:t>
            </a:r>
            <a:r>
              <a:rPr lang="zh-CN" altLang="en-US"/>
              <a:t>）</a:t>
            </a:r>
          </a:p>
          <a:p>
            <a:pPr lvl="1" eaLnBrk="1" hangingPunct="1"/>
            <a:r>
              <a:rPr lang="en-US" altLang="zh-CN"/>
              <a:t>Mark Weiser</a:t>
            </a:r>
            <a:r>
              <a:rPr lang="zh-CN" altLang="en-US"/>
              <a:t>指出： </a:t>
            </a:r>
            <a:r>
              <a:rPr lang="en-US" altLang="zh-CN"/>
              <a:t>The most profound technologies are those that disappear. They weave themselves into the fabric of everyday life until they are indistinguishable from 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3">
            <a:extLst>
              <a:ext uri="{FF2B5EF4-FFF2-40B4-BE49-F238E27FC236}">
                <a16:creationId xmlns:a16="http://schemas.microsoft.com/office/drawing/2014/main" id="{0EF8BFC0-7DCC-BFF2-5DF1-D7D32138AFB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E6FC6133-23BF-42FB-9529-CB79A59B930B}" type="slidenum">
              <a:rPr lang="en-US" altLang="zh-CN" sz="1800" b="0"/>
              <a:pPr/>
              <a:t>61</a:t>
            </a:fld>
            <a:endParaRPr lang="en-US" altLang="zh-CN" sz="1800" b="0"/>
          </a:p>
        </p:txBody>
      </p:sp>
      <p:sp>
        <p:nvSpPr>
          <p:cNvPr id="71682" name="Rectangle 2">
            <a:extLst>
              <a:ext uri="{FF2B5EF4-FFF2-40B4-BE49-F238E27FC236}">
                <a16:creationId xmlns:a16="http://schemas.microsoft.com/office/drawing/2014/main" id="{F7DE87B5-97F7-C886-36AF-0649F5B97433}"/>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1683" name="Rectangle 3">
            <a:extLst>
              <a:ext uri="{FF2B5EF4-FFF2-40B4-BE49-F238E27FC236}">
                <a16:creationId xmlns:a16="http://schemas.microsoft.com/office/drawing/2014/main" id="{75048BD8-40F1-6057-3EB0-A8921B3C9E3E}"/>
              </a:ext>
            </a:extLst>
          </p:cNvPr>
          <p:cNvSpPr>
            <a:spLocks noGrp="1" noChangeArrowheads="1"/>
          </p:cNvSpPr>
          <p:nvPr>
            <p:ph idx="1"/>
          </p:nvPr>
        </p:nvSpPr>
        <p:spPr>
          <a:xfrm>
            <a:off x="0" y="1066800"/>
            <a:ext cx="8858250" cy="4419600"/>
          </a:xfrm>
        </p:spPr>
        <p:txBody>
          <a:bodyPr/>
          <a:lstStyle/>
          <a:p>
            <a:pPr lvl="1" eaLnBrk="1" hangingPunct="1"/>
            <a:r>
              <a:rPr lang="zh-CN" altLang="en-US"/>
              <a:t>无处不在计算并非指到处都有计算机，可随时随地使用</a:t>
            </a:r>
          </a:p>
          <a:p>
            <a:pPr lvl="1" eaLnBrk="1" hangingPunct="1"/>
            <a:r>
              <a:rPr lang="zh-CN" altLang="en-US"/>
              <a:t>而是指</a:t>
            </a:r>
            <a:r>
              <a:rPr lang="zh-CN" altLang="en-US" b="1">
                <a:solidFill>
                  <a:srgbClr val="C00000"/>
                </a:solidFill>
              </a:rPr>
              <a:t>计算技术与物理环境</a:t>
            </a:r>
            <a:r>
              <a:rPr lang="zh-CN" altLang="en-US"/>
              <a:t>之间的</a:t>
            </a:r>
            <a:r>
              <a:rPr lang="zh-CN" altLang="en-US" b="1">
                <a:solidFill>
                  <a:srgbClr val="C00000"/>
                </a:solidFill>
              </a:rPr>
              <a:t>无缝连接</a:t>
            </a:r>
          </a:p>
          <a:p>
            <a:pPr lvl="2" eaLnBrk="1" hangingPunct="1"/>
            <a:r>
              <a:rPr lang="zh-CN" altLang="en-US"/>
              <a:t>使用无需任何学习和准备</a:t>
            </a:r>
            <a:r>
              <a:rPr lang="en-US" altLang="zh-CN"/>
              <a:t>—</a:t>
            </a:r>
            <a:r>
              <a:rPr lang="zh-CN" altLang="en-US"/>
              <a:t>编织入生活的纤维</a:t>
            </a:r>
          </a:p>
          <a:p>
            <a:pPr lvl="2" eaLnBrk="1" hangingPunct="1"/>
            <a:r>
              <a:rPr lang="zh-CN" altLang="en-US"/>
              <a:t>使用不再引起认知上的注意</a:t>
            </a:r>
            <a:r>
              <a:rPr lang="en-US" altLang="zh-CN"/>
              <a:t>—</a:t>
            </a:r>
            <a:r>
              <a:rPr lang="zh-CN" altLang="en-US"/>
              <a:t>消失了的技术</a:t>
            </a:r>
            <a:endParaRPr lang="en-US" altLang="zh-CN"/>
          </a:p>
          <a:p>
            <a:pPr lvl="2" eaLnBrk="1" hangingPunct="1">
              <a:buFont typeface="Wingdings" panose="05000000000000000000" pitchFamily="2" charset="2"/>
              <a:buNone/>
            </a:pPr>
            <a:endParaRPr lang="zh-CN" altLang="en-US"/>
          </a:p>
          <a:p>
            <a:pPr lvl="1" eaLnBrk="1" hangingPunct="1"/>
            <a:r>
              <a:rPr lang="zh-CN" altLang="en-US"/>
              <a:t>传统信息技术已经达到了这样一个程度</a:t>
            </a:r>
          </a:p>
          <a:p>
            <a:pPr lvl="2" eaLnBrk="1" hangingPunct="1"/>
            <a:r>
              <a:rPr lang="zh-CN" altLang="en-US"/>
              <a:t>例如：对于生活中的便笺、信笺、公告板，我们只是注意了它们的内容，而从未注意过如何使用</a:t>
            </a:r>
            <a:endParaRPr lang="en-US" altLang="zh-CN"/>
          </a:p>
          <a:p>
            <a:pPr lvl="2" eaLnBrk="1" hangingPunct="1">
              <a:buFont typeface="Wingdings" panose="05000000000000000000" pitchFamily="2" charset="2"/>
              <a:buNone/>
            </a:pPr>
            <a:endParaRPr lang="zh-CN" altLang="en-US"/>
          </a:p>
          <a:p>
            <a:pPr lvl="1" eaLnBrk="1" hangingPunct="1"/>
            <a:r>
              <a:rPr lang="en-US" altLang="zh-CN"/>
              <a:t>Weiser</a:t>
            </a:r>
            <a:r>
              <a:rPr lang="zh-CN" altLang="en-US"/>
              <a:t>设计实现了</a:t>
            </a:r>
            <a:r>
              <a:rPr lang="zh-CN" altLang="en-US">
                <a:solidFill>
                  <a:srgbClr val="C00000"/>
                </a:solidFill>
              </a:rPr>
              <a:t>数字便笺、信笺、公告板的原型</a:t>
            </a:r>
          </a:p>
          <a:p>
            <a:pPr lvl="2" eaLnBrk="1" hangingPunct="1"/>
            <a:r>
              <a:rPr lang="zh-CN" altLang="en-US"/>
              <a:t>所具有的计算能力使它们可对信息进行</a:t>
            </a:r>
            <a:r>
              <a:rPr lang="zh-CN" altLang="en-US">
                <a:solidFill>
                  <a:srgbClr val="002060"/>
                </a:solidFill>
              </a:rPr>
              <a:t>存储、访问和处理</a:t>
            </a:r>
          </a:p>
          <a:p>
            <a:pPr lvl="1" eaLnBrk="1" hangingPunct="1"/>
            <a:r>
              <a:rPr lang="en-US" altLang="zh-CN"/>
              <a:t>Weiser</a:t>
            </a:r>
            <a:r>
              <a:rPr lang="zh-CN" altLang="en-US"/>
              <a:t>的工作仍集中于符号信息的处理，尚未考虑如何支持人们的现实世界工作（如听诊器、显微镜等工作）</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3">
            <a:extLst>
              <a:ext uri="{FF2B5EF4-FFF2-40B4-BE49-F238E27FC236}">
                <a16:creationId xmlns:a16="http://schemas.microsoft.com/office/drawing/2014/main" id="{BADF2D5B-8C05-AFD7-C4CA-AF58267D45D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01086075-55BC-4E04-A84E-F08674A6653D}" type="slidenum">
              <a:rPr lang="en-US" altLang="zh-CN" sz="1800" b="0"/>
              <a:pPr/>
              <a:t>62</a:t>
            </a:fld>
            <a:endParaRPr lang="en-US" altLang="zh-CN" sz="1800" b="0"/>
          </a:p>
        </p:txBody>
      </p:sp>
      <p:sp>
        <p:nvSpPr>
          <p:cNvPr id="72706" name="Rectangle 2">
            <a:extLst>
              <a:ext uri="{FF2B5EF4-FFF2-40B4-BE49-F238E27FC236}">
                <a16:creationId xmlns:a16="http://schemas.microsoft.com/office/drawing/2014/main" id="{C9D42D73-A4A8-55CF-20DA-FEB004CD1E22}"/>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pic>
        <p:nvPicPr>
          <p:cNvPr id="72707" name="Picture 5">
            <a:extLst>
              <a:ext uri="{FF2B5EF4-FFF2-40B4-BE49-F238E27FC236}">
                <a16:creationId xmlns:a16="http://schemas.microsoft.com/office/drawing/2014/main" id="{644F19A9-26E8-4C55-E2D0-8EC1EC2E1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21907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6">
            <a:extLst>
              <a:ext uri="{FF2B5EF4-FFF2-40B4-BE49-F238E27FC236}">
                <a16:creationId xmlns:a16="http://schemas.microsoft.com/office/drawing/2014/main" id="{7BD00EC7-0ECB-B967-DD04-545FDA43A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284538"/>
            <a:ext cx="3455987"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a:extLst>
              <a:ext uri="{FF2B5EF4-FFF2-40B4-BE49-F238E27FC236}">
                <a16:creationId xmlns:a16="http://schemas.microsoft.com/office/drawing/2014/main" id="{1573FB49-C110-300F-CBD0-81EB66FE2C0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4140200" y="1844675"/>
            <a:ext cx="4824413" cy="3503613"/>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3">
            <a:extLst>
              <a:ext uri="{FF2B5EF4-FFF2-40B4-BE49-F238E27FC236}">
                <a16:creationId xmlns:a16="http://schemas.microsoft.com/office/drawing/2014/main" id="{D195D47F-C5C6-189F-33E1-7E0B1551B3C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D6594136-C18C-4A49-A395-37E6DB8044B3}" type="slidenum">
              <a:rPr lang="en-US" altLang="zh-CN" sz="1800" b="0"/>
              <a:pPr/>
              <a:t>63</a:t>
            </a:fld>
            <a:endParaRPr lang="en-US" altLang="zh-CN" sz="1800" b="0"/>
          </a:p>
        </p:txBody>
      </p:sp>
      <p:sp>
        <p:nvSpPr>
          <p:cNvPr id="73730" name="Rectangle 2">
            <a:extLst>
              <a:ext uri="{FF2B5EF4-FFF2-40B4-BE49-F238E27FC236}">
                <a16:creationId xmlns:a16="http://schemas.microsoft.com/office/drawing/2014/main" id="{6324EEA2-089E-609D-1756-E8C2995EBFD5}"/>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3731" name="Rectangle 3">
            <a:extLst>
              <a:ext uri="{FF2B5EF4-FFF2-40B4-BE49-F238E27FC236}">
                <a16:creationId xmlns:a16="http://schemas.microsoft.com/office/drawing/2014/main" id="{CBD55645-D917-41E5-05BD-26077AF1B62E}"/>
              </a:ext>
            </a:extLst>
          </p:cNvPr>
          <p:cNvSpPr>
            <a:spLocks noGrp="1" noChangeArrowheads="1"/>
          </p:cNvSpPr>
          <p:nvPr>
            <p:ph idx="1"/>
          </p:nvPr>
        </p:nvSpPr>
        <p:spPr/>
        <p:txBody>
          <a:bodyPr/>
          <a:lstStyle/>
          <a:p>
            <a:pPr eaLnBrk="1" hangingPunct="1"/>
            <a:r>
              <a:rPr lang="zh-CN" altLang="en-US" b="1">
                <a:solidFill>
                  <a:srgbClr val="C00000"/>
                </a:solidFill>
              </a:rPr>
              <a:t>普适计算</a:t>
            </a:r>
          </a:p>
          <a:p>
            <a:pPr lvl="1" eaLnBrk="1" hangingPunct="1"/>
            <a:r>
              <a:rPr lang="zh-CN" altLang="en-US"/>
              <a:t>无处不在计算</a:t>
            </a:r>
            <a:r>
              <a:rPr lang="zh-CN" altLang="en-US">
                <a:solidFill>
                  <a:srgbClr val="0070C0"/>
                </a:solidFill>
              </a:rPr>
              <a:t>在家用电器和移动设备上的应用或扩展</a:t>
            </a:r>
          </a:p>
          <a:p>
            <a:pPr lvl="2" eaLnBrk="1" hangingPunct="1"/>
            <a:r>
              <a:rPr lang="zh-CN" altLang="en-US"/>
              <a:t>例如：手机、</a:t>
            </a:r>
            <a:r>
              <a:rPr lang="en-US" altLang="zh-CN"/>
              <a:t>PDA</a:t>
            </a:r>
            <a:r>
              <a:rPr lang="zh-CN" altLang="en-US"/>
              <a:t>、数字电视、智能冰箱等</a:t>
            </a:r>
          </a:p>
          <a:p>
            <a:pPr lvl="1" eaLnBrk="1" hangingPunct="1"/>
            <a:r>
              <a:rPr lang="zh-CN" altLang="en-US"/>
              <a:t>最新研究趋势是</a:t>
            </a:r>
            <a:r>
              <a:rPr lang="zh-CN" altLang="en-US">
                <a:solidFill>
                  <a:srgbClr val="0070C0"/>
                </a:solidFill>
              </a:rPr>
              <a:t>如何感知上下文信息来支持用户的活动</a:t>
            </a:r>
          </a:p>
          <a:p>
            <a:pPr lvl="2" eaLnBrk="1" hangingPunct="1"/>
            <a:r>
              <a:rPr lang="zh-CN" altLang="en-US"/>
              <a:t>例如：手机感知环境来自动调整音量</a:t>
            </a:r>
          </a:p>
          <a:p>
            <a:pPr eaLnBrk="1" hangingPunct="1"/>
            <a:r>
              <a:rPr lang="zh-CN" altLang="en-US" b="1">
                <a:solidFill>
                  <a:srgbClr val="C00000"/>
                </a:solidFill>
              </a:rPr>
              <a:t>可穿戴计算</a:t>
            </a:r>
            <a:r>
              <a:rPr lang="zh-CN" altLang="en-US"/>
              <a:t>（</a:t>
            </a:r>
            <a:r>
              <a:rPr lang="en-US" altLang="zh-CN"/>
              <a:t>wearable computing</a:t>
            </a:r>
            <a:r>
              <a:rPr lang="zh-CN" altLang="en-US"/>
              <a:t>）</a:t>
            </a:r>
          </a:p>
          <a:p>
            <a:pPr lvl="1" eaLnBrk="1" hangingPunct="1"/>
            <a:r>
              <a:rPr lang="zh-CN" altLang="en-US"/>
              <a:t>一种移动计算类型，将各种显示、通信等设备嵌入衣着</a:t>
            </a:r>
          </a:p>
          <a:p>
            <a:pPr eaLnBrk="1" hangingPunct="1"/>
            <a:r>
              <a:rPr lang="zh-CN" altLang="en-US" b="1">
                <a:solidFill>
                  <a:srgbClr val="C00000"/>
                </a:solidFill>
              </a:rPr>
              <a:t>实物用户界面</a:t>
            </a:r>
            <a:r>
              <a:rPr lang="zh-CN" altLang="en-US"/>
              <a:t>（</a:t>
            </a:r>
            <a:r>
              <a:rPr lang="en-US" altLang="zh-CN"/>
              <a:t>Tangible User Interface</a:t>
            </a:r>
            <a:r>
              <a:rPr lang="zh-CN" altLang="en-US"/>
              <a:t>）</a:t>
            </a:r>
          </a:p>
          <a:p>
            <a:pPr lvl="1" eaLnBrk="1" hangingPunct="1"/>
            <a:r>
              <a:rPr lang="zh-CN" altLang="en-US"/>
              <a:t>通过</a:t>
            </a:r>
            <a:r>
              <a:rPr lang="zh-CN" altLang="en-US">
                <a:solidFill>
                  <a:srgbClr val="0070C0"/>
                </a:solidFill>
              </a:rPr>
              <a:t>结合信息与物理对象</a:t>
            </a:r>
            <a:r>
              <a:rPr lang="zh-CN" altLang="en-US"/>
              <a:t>，允许用户“捉取和操作”信息</a:t>
            </a:r>
          </a:p>
          <a:p>
            <a:pPr lvl="1" eaLnBrk="1" hangingPunct="1"/>
            <a:r>
              <a:rPr lang="zh-CN" altLang="en-US"/>
              <a:t>旨在填补</a:t>
            </a:r>
            <a:r>
              <a:rPr lang="zh-CN" altLang="en-US">
                <a:solidFill>
                  <a:srgbClr val="0070C0"/>
                </a:solidFill>
              </a:rPr>
              <a:t>数字空间和物理环境</a:t>
            </a:r>
            <a:r>
              <a:rPr lang="zh-CN" altLang="en-US"/>
              <a:t>之间的鸿沟</a:t>
            </a:r>
          </a:p>
          <a:p>
            <a:pPr lvl="1" eaLnBrk="1" hangingPunct="1"/>
            <a:r>
              <a:rPr lang="zh-CN" altLang="en-US"/>
              <a:t>集中于利用</a:t>
            </a:r>
            <a:r>
              <a:rPr lang="zh-CN" altLang="en-US">
                <a:solidFill>
                  <a:srgbClr val="0070C0"/>
                </a:solidFill>
              </a:rPr>
              <a:t>物理对象表示输入操作</a:t>
            </a:r>
          </a:p>
        </p:txBody>
      </p:sp>
      <p:pic>
        <p:nvPicPr>
          <p:cNvPr id="73732" name="Picture 4">
            <a:extLst>
              <a:ext uri="{FF2B5EF4-FFF2-40B4-BE49-F238E27FC236}">
                <a16:creationId xmlns:a16="http://schemas.microsoft.com/office/drawing/2014/main" id="{19AC5E9A-D57E-0696-A69D-D91E988363CA}"/>
              </a:ext>
            </a:extLst>
          </p:cNvPr>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6300788" y="4981575"/>
            <a:ext cx="284321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3">
            <a:extLst>
              <a:ext uri="{FF2B5EF4-FFF2-40B4-BE49-F238E27FC236}">
                <a16:creationId xmlns:a16="http://schemas.microsoft.com/office/drawing/2014/main" id="{66A858AE-4AE2-46A0-E63E-9AF4C9CBEAE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FE11A731-4416-4FFE-A561-B22FDC98D18A}" type="slidenum">
              <a:rPr lang="en-US" altLang="zh-CN" sz="1800" b="0"/>
              <a:pPr/>
              <a:t>64</a:t>
            </a:fld>
            <a:endParaRPr lang="en-US" altLang="zh-CN" sz="1800" b="0"/>
          </a:p>
        </p:txBody>
      </p:sp>
      <p:sp>
        <p:nvSpPr>
          <p:cNvPr id="74754" name="Rectangle 2">
            <a:extLst>
              <a:ext uri="{FF2B5EF4-FFF2-40B4-BE49-F238E27FC236}">
                <a16:creationId xmlns:a16="http://schemas.microsoft.com/office/drawing/2014/main" id="{9ADEF052-BC9E-AEFA-148F-3D1D91058CD2}"/>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4755" name="Rectangle 3">
            <a:extLst>
              <a:ext uri="{FF2B5EF4-FFF2-40B4-BE49-F238E27FC236}">
                <a16:creationId xmlns:a16="http://schemas.microsoft.com/office/drawing/2014/main" id="{C4968B79-0CC0-DDFB-AE5C-38B7DEEDFEAE}"/>
              </a:ext>
            </a:extLst>
          </p:cNvPr>
          <p:cNvSpPr>
            <a:spLocks noGrp="1" noChangeArrowheads="1"/>
          </p:cNvSpPr>
          <p:nvPr>
            <p:ph idx="1"/>
          </p:nvPr>
        </p:nvSpPr>
        <p:spPr/>
        <p:txBody>
          <a:bodyPr/>
          <a:lstStyle/>
          <a:p>
            <a:pPr lvl="1" eaLnBrk="1" hangingPunct="1"/>
            <a:r>
              <a:rPr lang="zh-CN" altLang="en-US"/>
              <a:t>在协同工作中的应用实例</a:t>
            </a:r>
          </a:p>
        </p:txBody>
      </p:sp>
      <p:pic>
        <p:nvPicPr>
          <p:cNvPr id="74756" name="Picture 4">
            <a:extLst>
              <a:ext uri="{FF2B5EF4-FFF2-40B4-BE49-F238E27FC236}">
                <a16:creationId xmlns:a16="http://schemas.microsoft.com/office/drawing/2014/main" id="{9FA57A61-3BAC-FBB4-A2B4-F773B5170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557338"/>
            <a:ext cx="5970587"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3">
            <a:extLst>
              <a:ext uri="{FF2B5EF4-FFF2-40B4-BE49-F238E27FC236}">
                <a16:creationId xmlns:a16="http://schemas.microsoft.com/office/drawing/2014/main" id="{90B7285D-39A8-E691-AA73-31C40B79F92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E3718096-3012-4A9D-B1EB-2D6DA4E9A683}" type="slidenum">
              <a:rPr lang="en-US" altLang="zh-CN" sz="1800" b="0"/>
              <a:pPr/>
              <a:t>65</a:t>
            </a:fld>
            <a:endParaRPr lang="en-US" altLang="zh-CN" sz="1800" b="0"/>
          </a:p>
        </p:txBody>
      </p:sp>
      <p:sp>
        <p:nvSpPr>
          <p:cNvPr id="75778" name="Rectangle 2">
            <a:extLst>
              <a:ext uri="{FF2B5EF4-FFF2-40B4-BE49-F238E27FC236}">
                <a16:creationId xmlns:a16="http://schemas.microsoft.com/office/drawing/2014/main" id="{7070ECC4-0514-E1C3-1832-7ED93D5F62F0}"/>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5779" name="Rectangle 3">
            <a:extLst>
              <a:ext uri="{FF2B5EF4-FFF2-40B4-BE49-F238E27FC236}">
                <a16:creationId xmlns:a16="http://schemas.microsoft.com/office/drawing/2014/main" id="{A889CD06-3040-AD4D-A508-231F6A80A58E}"/>
              </a:ext>
            </a:extLst>
          </p:cNvPr>
          <p:cNvSpPr>
            <a:spLocks noGrp="1" noChangeArrowheads="1"/>
          </p:cNvSpPr>
          <p:nvPr>
            <p:ph idx="1"/>
          </p:nvPr>
        </p:nvSpPr>
        <p:spPr/>
        <p:txBody>
          <a:bodyPr/>
          <a:lstStyle/>
          <a:p>
            <a:pPr eaLnBrk="1" hangingPunct="1"/>
            <a:r>
              <a:rPr lang="zh-CN" altLang="en-US" b="1">
                <a:solidFill>
                  <a:srgbClr val="C00000"/>
                </a:solidFill>
              </a:rPr>
              <a:t>增强现实</a:t>
            </a:r>
            <a:r>
              <a:rPr lang="zh-CN" altLang="en-US"/>
              <a:t>（</a:t>
            </a:r>
            <a:r>
              <a:rPr lang="en-US" altLang="zh-CN"/>
              <a:t>augmented reality</a:t>
            </a:r>
            <a:r>
              <a:rPr lang="zh-CN" altLang="en-US"/>
              <a:t>）</a:t>
            </a:r>
          </a:p>
          <a:p>
            <a:pPr lvl="1" eaLnBrk="1" hangingPunct="1"/>
            <a:r>
              <a:rPr lang="zh-CN" altLang="en-US"/>
              <a:t>将虚拟信息与现实重合，允许用户感知实际世界</a:t>
            </a:r>
          </a:p>
          <a:p>
            <a:pPr lvl="1" eaLnBrk="1" hangingPunct="1"/>
            <a:r>
              <a:rPr lang="zh-CN" altLang="en-US"/>
              <a:t>对现实的补充或增强（数字特异功能），而非取代它</a:t>
            </a:r>
          </a:p>
          <a:p>
            <a:pPr lvl="1" eaLnBrk="1" hangingPunct="1"/>
            <a:r>
              <a:rPr lang="zh-CN" altLang="en-US"/>
              <a:t>一个</a:t>
            </a:r>
            <a:r>
              <a:rPr lang="en-US" altLang="zh-CN"/>
              <a:t>AR</a:t>
            </a:r>
            <a:r>
              <a:rPr lang="zh-CN" altLang="en-US"/>
              <a:t>系统一般具有以下三个特征：</a:t>
            </a:r>
          </a:p>
          <a:p>
            <a:pPr lvl="2" eaLnBrk="1" hangingPunct="1"/>
            <a:r>
              <a:rPr lang="zh-CN" altLang="en-US"/>
              <a:t>真实对象和虚拟对象在真实环境中的结合</a:t>
            </a:r>
          </a:p>
          <a:p>
            <a:pPr lvl="2" eaLnBrk="1" hangingPunct="1"/>
            <a:r>
              <a:rPr lang="zh-CN" altLang="en-US"/>
              <a:t>交互并实时地运行</a:t>
            </a:r>
          </a:p>
          <a:p>
            <a:pPr lvl="2" eaLnBrk="1" hangingPunct="1"/>
            <a:r>
              <a:rPr lang="zh-CN" altLang="en-US"/>
              <a:t>真实对象和虚拟对象相互之间准确重合（对位）</a:t>
            </a:r>
          </a:p>
          <a:p>
            <a:pPr lvl="1" eaLnBrk="1" hangingPunct="1"/>
            <a:r>
              <a:rPr lang="zh-CN" altLang="en-US"/>
              <a:t>旨在增强用户的感知能力并对</a:t>
            </a:r>
            <a:r>
              <a:rPr lang="zh-CN" altLang="en-US">
                <a:solidFill>
                  <a:srgbClr val="0070C0"/>
                </a:solidFill>
              </a:rPr>
              <a:t>实际世界任务提供支持</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3">
            <a:extLst>
              <a:ext uri="{FF2B5EF4-FFF2-40B4-BE49-F238E27FC236}">
                <a16:creationId xmlns:a16="http://schemas.microsoft.com/office/drawing/2014/main" id="{C884CDA7-5A16-9757-AC36-4662EB3048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CAB1F315-2802-4568-8AAB-C1C015AD6561}" type="slidenum">
              <a:rPr lang="en-US" altLang="zh-CN" sz="1800" b="0"/>
              <a:pPr/>
              <a:t>66</a:t>
            </a:fld>
            <a:endParaRPr lang="en-US" altLang="zh-CN" sz="1800" b="0"/>
          </a:p>
        </p:txBody>
      </p:sp>
      <p:sp>
        <p:nvSpPr>
          <p:cNvPr id="76802" name="Rectangle 2">
            <a:extLst>
              <a:ext uri="{FF2B5EF4-FFF2-40B4-BE49-F238E27FC236}">
                <a16:creationId xmlns:a16="http://schemas.microsoft.com/office/drawing/2014/main" id="{2E826B95-FBEA-14E1-B715-C62AEC077F85}"/>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6803" name="Rectangle 3">
            <a:extLst>
              <a:ext uri="{FF2B5EF4-FFF2-40B4-BE49-F238E27FC236}">
                <a16:creationId xmlns:a16="http://schemas.microsoft.com/office/drawing/2014/main" id="{94AD116E-87E3-B881-1AAB-7C0606E15530}"/>
              </a:ext>
            </a:extLst>
          </p:cNvPr>
          <p:cNvSpPr>
            <a:spLocks noGrp="1" noChangeArrowheads="1"/>
          </p:cNvSpPr>
          <p:nvPr>
            <p:ph idx="1"/>
          </p:nvPr>
        </p:nvSpPr>
        <p:spPr/>
        <p:txBody>
          <a:bodyPr/>
          <a:lstStyle/>
          <a:p>
            <a:pPr lvl="1" eaLnBrk="1" hangingPunct="1"/>
            <a:r>
              <a:rPr lang="zh-CN" altLang="en-US"/>
              <a:t>应用前景十分广阔，例如，</a:t>
            </a:r>
          </a:p>
          <a:p>
            <a:pPr lvl="2" eaLnBrk="1" hangingPunct="1"/>
            <a:r>
              <a:rPr lang="zh-CN" altLang="en-US"/>
              <a:t>波音公司首先将</a:t>
            </a:r>
            <a:r>
              <a:rPr lang="en-US" altLang="zh-CN"/>
              <a:t>AR</a:t>
            </a:r>
            <a:r>
              <a:rPr lang="zh-CN" altLang="en-US"/>
              <a:t>应用于飞机布线</a:t>
            </a:r>
          </a:p>
          <a:p>
            <a:pPr lvl="2" eaLnBrk="1" hangingPunct="1"/>
            <a:r>
              <a:rPr lang="zh-CN" altLang="en-US"/>
              <a:t>用于外科手术的“</a:t>
            </a:r>
            <a:r>
              <a:rPr lang="en-US" altLang="zh-CN"/>
              <a:t>X</a:t>
            </a:r>
            <a:r>
              <a:rPr lang="zh-CN" altLang="en-US"/>
              <a:t>射线视觉”</a:t>
            </a:r>
          </a:p>
          <a:p>
            <a:pPr lvl="2" eaLnBrk="1" hangingPunct="1"/>
            <a:r>
              <a:rPr lang="zh-CN" altLang="en-US"/>
              <a:t>互动教学</a:t>
            </a:r>
          </a:p>
          <a:p>
            <a:pPr lvl="2" eaLnBrk="1" hangingPunct="1"/>
            <a:r>
              <a:rPr lang="zh-CN" altLang="en-US"/>
              <a:t>军事行动</a:t>
            </a:r>
          </a:p>
          <a:p>
            <a:pPr eaLnBrk="1" hangingPunct="1"/>
            <a:endParaRPr lang="en-US" altLang="zh-CN"/>
          </a:p>
        </p:txBody>
      </p:sp>
      <p:pic>
        <p:nvPicPr>
          <p:cNvPr id="76804" name="Picture 4">
            <a:extLst>
              <a:ext uri="{FF2B5EF4-FFF2-40B4-BE49-F238E27FC236}">
                <a16:creationId xmlns:a16="http://schemas.microsoft.com/office/drawing/2014/main" id="{A2EF6295-EF72-1D92-1C4C-3BB72E1C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500438"/>
            <a:ext cx="25368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a:extLst>
              <a:ext uri="{FF2B5EF4-FFF2-40B4-BE49-F238E27FC236}">
                <a16:creationId xmlns:a16="http://schemas.microsoft.com/office/drawing/2014/main" id="{D570A367-8061-308F-AD09-B7C5C5F77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73463"/>
            <a:ext cx="2435225"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6">
            <a:extLst>
              <a:ext uri="{FF2B5EF4-FFF2-40B4-BE49-F238E27FC236}">
                <a16:creationId xmlns:a16="http://schemas.microsoft.com/office/drawing/2014/main" id="{9ECF17E2-0023-A3E2-C567-0C1BB71FF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573463"/>
            <a:ext cx="25209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7">
            <a:extLst>
              <a:ext uri="{FF2B5EF4-FFF2-40B4-BE49-F238E27FC236}">
                <a16:creationId xmlns:a16="http://schemas.microsoft.com/office/drawing/2014/main" id="{003D1DA7-09CC-6D7E-84E8-BD7B03D9D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620713"/>
            <a:ext cx="182086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3">
            <a:extLst>
              <a:ext uri="{FF2B5EF4-FFF2-40B4-BE49-F238E27FC236}">
                <a16:creationId xmlns:a16="http://schemas.microsoft.com/office/drawing/2014/main" id="{3A9520A5-1E6F-E82B-6F4D-4BD158A18D3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6B68EB95-CE8F-4B7A-AE1E-70C1B5FCC50F}" type="slidenum">
              <a:rPr lang="en-US" altLang="zh-CN" sz="1800" b="0"/>
              <a:pPr/>
              <a:t>67</a:t>
            </a:fld>
            <a:endParaRPr lang="en-US" altLang="zh-CN" sz="1800" b="0"/>
          </a:p>
        </p:txBody>
      </p:sp>
      <p:sp>
        <p:nvSpPr>
          <p:cNvPr id="77826" name="Rectangle 2">
            <a:extLst>
              <a:ext uri="{FF2B5EF4-FFF2-40B4-BE49-F238E27FC236}">
                <a16:creationId xmlns:a16="http://schemas.microsoft.com/office/drawing/2014/main" id="{548BA5E9-E609-A29A-5510-24EB5291C819}"/>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7827" name="Rectangle 3">
            <a:extLst>
              <a:ext uri="{FF2B5EF4-FFF2-40B4-BE49-F238E27FC236}">
                <a16:creationId xmlns:a16="http://schemas.microsoft.com/office/drawing/2014/main" id="{268E1597-E34B-2A7E-3674-1BE5AF8FAA52}"/>
              </a:ext>
            </a:extLst>
          </p:cNvPr>
          <p:cNvSpPr>
            <a:spLocks noGrp="1" noChangeArrowheads="1"/>
          </p:cNvSpPr>
          <p:nvPr>
            <p:ph idx="1"/>
          </p:nvPr>
        </p:nvSpPr>
        <p:spPr/>
        <p:txBody>
          <a:bodyPr/>
          <a:lstStyle/>
          <a:p>
            <a:pPr eaLnBrk="1" hangingPunct="1"/>
            <a:endParaRPr lang="zh-CN" altLang="zh-CN"/>
          </a:p>
        </p:txBody>
      </p:sp>
      <p:pic>
        <p:nvPicPr>
          <p:cNvPr id="77828" name="Picture 4">
            <a:extLst>
              <a:ext uri="{FF2B5EF4-FFF2-40B4-BE49-F238E27FC236}">
                <a16:creationId xmlns:a16="http://schemas.microsoft.com/office/drawing/2014/main" id="{883609AA-3D8F-F83A-C698-78D35E14F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96975"/>
            <a:ext cx="2808288"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a:extLst>
              <a:ext uri="{FF2B5EF4-FFF2-40B4-BE49-F238E27FC236}">
                <a16:creationId xmlns:a16="http://schemas.microsoft.com/office/drawing/2014/main" id="{81557962-9844-22C3-229F-BED921D81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125538"/>
            <a:ext cx="2289175"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a:extLst>
              <a:ext uri="{FF2B5EF4-FFF2-40B4-BE49-F238E27FC236}">
                <a16:creationId xmlns:a16="http://schemas.microsoft.com/office/drawing/2014/main" id="{747DDEBF-0AC8-14FC-FCBD-3922EE54B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187700"/>
            <a:ext cx="28797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7">
            <a:extLst>
              <a:ext uri="{FF2B5EF4-FFF2-40B4-BE49-F238E27FC236}">
                <a16:creationId xmlns:a16="http://schemas.microsoft.com/office/drawing/2014/main" id="{18CB825E-92B5-3702-EEAC-7B70460E7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3644900"/>
            <a:ext cx="4681537"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3">
            <a:extLst>
              <a:ext uri="{FF2B5EF4-FFF2-40B4-BE49-F238E27FC236}">
                <a16:creationId xmlns:a16="http://schemas.microsoft.com/office/drawing/2014/main" id="{3D73D5F5-1B30-01F2-0319-BE2FCAB7D24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A267AE02-FB22-4704-9326-7ED88DB07AE7}" type="slidenum">
              <a:rPr lang="en-US" altLang="zh-CN" sz="1800" b="0"/>
              <a:pPr/>
              <a:t>68</a:t>
            </a:fld>
            <a:endParaRPr lang="en-US" altLang="zh-CN" sz="1800" b="0"/>
          </a:p>
        </p:txBody>
      </p:sp>
      <p:sp>
        <p:nvSpPr>
          <p:cNvPr id="78850" name="Rectangle 2">
            <a:extLst>
              <a:ext uri="{FF2B5EF4-FFF2-40B4-BE49-F238E27FC236}">
                <a16:creationId xmlns:a16="http://schemas.microsoft.com/office/drawing/2014/main" id="{E862C6CF-5F63-5173-EB8F-CB4EB1509302}"/>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8851" name="Rectangle 3">
            <a:extLst>
              <a:ext uri="{FF2B5EF4-FFF2-40B4-BE49-F238E27FC236}">
                <a16:creationId xmlns:a16="http://schemas.microsoft.com/office/drawing/2014/main" id="{51062FB9-DEBA-1D29-986A-CA50282F0B51}"/>
              </a:ext>
            </a:extLst>
          </p:cNvPr>
          <p:cNvSpPr>
            <a:spLocks noGrp="1" noChangeArrowheads="1"/>
          </p:cNvSpPr>
          <p:nvPr>
            <p:ph idx="1"/>
          </p:nvPr>
        </p:nvSpPr>
        <p:spPr/>
        <p:txBody>
          <a:bodyPr/>
          <a:lstStyle/>
          <a:p>
            <a:pPr eaLnBrk="1" hangingPunct="1"/>
            <a:r>
              <a:rPr lang="zh-CN" altLang="en-US" b="1">
                <a:solidFill>
                  <a:srgbClr val="C00000"/>
                </a:solidFill>
              </a:rPr>
              <a:t>上下文感知计算</a:t>
            </a:r>
            <a:r>
              <a:rPr lang="zh-CN" altLang="en-US"/>
              <a:t>（</a:t>
            </a:r>
            <a:r>
              <a:rPr lang="en-US" altLang="zh-CN"/>
              <a:t>context-aware computing</a:t>
            </a:r>
            <a:r>
              <a:rPr lang="zh-CN" altLang="en-US"/>
              <a:t>）</a:t>
            </a:r>
          </a:p>
          <a:p>
            <a:pPr lvl="1" eaLnBrk="1" hangingPunct="1"/>
            <a:r>
              <a:rPr lang="zh-CN" altLang="en-US"/>
              <a:t>通过</a:t>
            </a:r>
            <a:r>
              <a:rPr lang="zh-CN" altLang="en-US">
                <a:solidFill>
                  <a:srgbClr val="0070C0"/>
                </a:solidFill>
              </a:rPr>
              <a:t>感知用户和环境的状态</a:t>
            </a:r>
            <a:r>
              <a:rPr lang="zh-CN" altLang="en-US"/>
              <a:t>，</a:t>
            </a:r>
            <a:r>
              <a:rPr lang="zh-CN" altLang="en-US">
                <a:solidFill>
                  <a:srgbClr val="0070C0"/>
                </a:solidFill>
              </a:rPr>
              <a:t>自动支持用户的行为</a:t>
            </a:r>
          </a:p>
          <a:p>
            <a:pPr lvl="2" eaLnBrk="1" hangingPunct="1"/>
            <a:r>
              <a:rPr lang="zh-CN" altLang="en-US"/>
              <a:t>各种传感器可捕获用户的手势、表情等，据此预测用户的需要，并作出相应的反应</a:t>
            </a:r>
          </a:p>
          <a:p>
            <a:pPr lvl="2" eaLnBrk="1" hangingPunct="1"/>
            <a:r>
              <a:rPr lang="zh-CN" altLang="en-US"/>
              <a:t>例如：眼球跟踪设备通过检测用户的视线活动实现自动导航</a:t>
            </a:r>
          </a:p>
          <a:p>
            <a:pPr eaLnBrk="1" hangingPunct="1"/>
            <a:r>
              <a:rPr lang="zh-CN" altLang="en-US" b="1">
                <a:solidFill>
                  <a:srgbClr val="C00000"/>
                </a:solidFill>
              </a:rPr>
              <a:t>计算机支持的协同工作</a:t>
            </a:r>
            <a:r>
              <a:rPr lang="zh-CN" altLang="en-US"/>
              <a:t>（</a:t>
            </a:r>
            <a:r>
              <a:rPr lang="en-US" altLang="zh-CN"/>
              <a:t>computer-supported cooperation work, CSCW</a:t>
            </a:r>
            <a:r>
              <a:rPr lang="zh-CN" altLang="en-US"/>
              <a:t>）</a:t>
            </a:r>
          </a:p>
          <a:p>
            <a:pPr lvl="1" eaLnBrk="1" hangingPunct="1">
              <a:lnSpc>
                <a:spcPct val="120000"/>
              </a:lnSpc>
            </a:pPr>
            <a:r>
              <a:rPr lang="zh-CN" altLang="en-US"/>
              <a:t>传统</a:t>
            </a:r>
            <a:r>
              <a:rPr lang="en-US" altLang="zh-CN"/>
              <a:t>HCI</a:t>
            </a:r>
            <a:r>
              <a:rPr lang="zh-CN" altLang="en-US"/>
              <a:t>研究和实践集中于单用户、单机</a:t>
            </a:r>
          </a:p>
          <a:p>
            <a:pPr lvl="1" eaLnBrk="1" hangingPunct="1">
              <a:lnSpc>
                <a:spcPct val="120000"/>
              </a:lnSpc>
            </a:pPr>
            <a:r>
              <a:rPr lang="zh-CN" altLang="en-US"/>
              <a:t>网络、交互技术、多媒体的发展导致个人之间协作的出现</a:t>
            </a:r>
          </a:p>
          <a:p>
            <a:pPr lvl="1" eaLnBrk="1" hangingPunct="1">
              <a:lnSpc>
                <a:spcPct val="120000"/>
              </a:lnSpc>
            </a:pPr>
            <a:r>
              <a:rPr lang="zh-CN" altLang="en-US"/>
              <a:t>允许</a:t>
            </a:r>
            <a:r>
              <a:rPr lang="zh-CN" altLang="en-US">
                <a:solidFill>
                  <a:srgbClr val="0070C0"/>
                </a:solidFill>
              </a:rPr>
              <a:t>多个用户通过计算机进行合作</a:t>
            </a:r>
            <a:r>
              <a:rPr lang="zh-CN" altLang="en-US"/>
              <a:t>，如视频会议、</a:t>
            </a:r>
            <a:r>
              <a:rPr lang="en-US" altLang="zh-CN"/>
              <a:t>email</a:t>
            </a:r>
            <a:r>
              <a:rPr lang="zh-CN" altLang="en-US"/>
              <a:t>等</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3">
            <a:extLst>
              <a:ext uri="{FF2B5EF4-FFF2-40B4-BE49-F238E27FC236}">
                <a16:creationId xmlns:a16="http://schemas.microsoft.com/office/drawing/2014/main" id="{538E7F25-7811-EDB6-D474-3D50C7CD817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04E8F253-35BC-4E84-BF39-A28526A84D44}" type="slidenum">
              <a:rPr lang="en-US" altLang="zh-CN" sz="1800" b="0"/>
              <a:pPr/>
              <a:t>69</a:t>
            </a:fld>
            <a:endParaRPr lang="en-US" altLang="zh-CN" sz="1800" b="0"/>
          </a:p>
        </p:txBody>
      </p:sp>
      <p:sp>
        <p:nvSpPr>
          <p:cNvPr id="79874" name="Rectangle 2">
            <a:extLst>
              <a:ext uri="{FF2B5EF4-FFF2-40B4-BE49-F238E27FC236}">
                <a16:creationId xmlns:a16="http://schemas.microsoft.com/office/drawing/2014/main" id="{0CA4CA3D-F9C6-7247-B010-7E3EF499F39D}"/>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79875" name="Rectangle 3">
            <a:extLst>
              <a:ext uri="{FF2B5EF4-FFF2-40B4-BE49-F238E27FC236}">
                <a16:creationId xmlns:a16="http://schemas.microsoft.com/office/drawing/2014/main" id="{CD8E9A2A-7A61-EEFD-2938-AE431D0F2C09}"/>
              </a:ext>
            </a:extLst>
          </p:cNvPr>
          <p:cNvSpPr>
            <a:spLocks noGrp="1" noChangeArrowheads="1"/>
          </p:cNvSpPr>
          <p:nvPr>
            <p:ph idx="1"/>
          </p:nvPr>
        </p:nvSpPr>
        <p:spPr>
          <a:xfrm>
            <a:off x="685800" y="1066800"/>
            <a:ext cx="7772400" cy="4594225"/>
          </a:xfrm>
        </p:spPr>
        <p:txBody>
          <a:bodyPr/>
          <a:lstStyle/>
          <a:p>
            <a:pPr eaLnBrk="1" hangingPunct="1"/>
            <a:r>
              <a:rPr lang="zh-CN" altLang="en-US"/>
              <a:t>如第一章所述，交互设计是一个迭代过程</a:t>
            </a:r>
          </a:p>
          <a:p>
            <a:pPr lvl="1" eaLnBrk="1" hangingPunct="1"/>
            <a:r>
              <a:rPr lang="zh-CN" altLang="en-US"/>
              <a:t>每一遍迭代都是对上一遍的</a:t>
            </a:r>
            <a:r>
              <a:rPr lang="zh-CN" altLang="en-US">
                <a:solidFill>
                  <a:srgbClr val="0070C0"/>
                </a:solidFill>
              </a:rPr>
              <a:t>求精或细化</a:t>
            </a:r>
            <a:r>
              <a:rPr lang="zh-CN" altLang="en-US"/>
              <a:t>，直至满足用户需要为止</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主要活动包括：</a:t>
            </a:r>
            <a:r>
              <a:rPr lang="zh-CN" altLang="en-US">
                <a:solidFill>
                  <a:srgbClr val="0070C0"/>
                </a:solidFill>
              </a:rPr>
              <a:t>考虑设计目标、理解用户需要、提出候选概念模型、设计系统原型，相对目标和用户需要进行评估</a:t>
            </a:r>
          </a:p>
          <a:p>
            <a:pPr lvl="1" eaLnBrk="1" hangingPunct="1"/>
            <a:r>
              <a:rPr lang="zh-CN" altLang="en-US"/>
              <a:t>评估可能发现两方面的问题</a:t>
            </a:r>
          </a:p>
          <a:p>
            <a:pPr lvl="2" eaLnBrk="1" hangingPunct="1"/>
            <a:r>
              <a:rPr lang="zh-CN" altLang="en-US"/>
              <a:t>设计问题：</a:t>
            </a:r>
            <a:r>
              <a:rPr lang="zh-CN" altLang="en-US" b="1">
                <a:solidFill>
                  <a:srgbClr val="0070C0"/>
                </a:solidFill>
              </a:rPr>
              <a:t>原型与指定的概念模型不一致</a:t>
            </a:r>
          </a:p>
          <a:p>
            <a:pPr lvl="2" eaLnBrk="1" hangingPunct="1"/>
            <a:r>
              <a:rPr lang="zh-CN" altLang="en-US"/>
              <a:t>建模问题：</a:t>
            </a:r>
            <a:r>
              <a:rPr lang="zh-CN" altLang="en-US" b="1">
                <a:solidFill>
                  <a:srgbClr val="0070C0"/>
                </a:solidFill>
              </a:rPr>
              <a:t>概念模型与用户需要不一致</a:t>
            </a:r>
          </a:p>
        </p:txBody>
      </p:sp>
      <p:graphicFrame>
        <p:nvGraphicFramePr>
          <p:cNvPr id="79876" name="Object 4">
            <a:extLst>
              <a:ext uri="{FF2B5EF4-FFF2-40B4-BE49-F238E27FC236}">
                <a16:creationId xmlns:a16="http://schemas.microsoft.com/office/drawing/2014/main" id="{4D6D2AA8-D2E1-2570-3D0B-853D34E0957B}"/>
              </a:ext>
            </a:extLst>
          </p:cNvPr>
          <p:cNvGraphicFramePr>
            <a:graphicFrameLocks/>
          </p:cNvGraphicFramePr>
          <p:nvPr/>
        </p:nvGraphicFramePr>
        <p:xfrm>
          <a:off x="1835150" y="2133600"/>
          <a:ext cx="5256213" cy="1549400"/>
        </p:xfrm>
        <a:graphic>
          <a:graphicData uri="http://schemas.openxmlformats.org/presentationml/2006/ole">
            <mc:AlternateContent xmlns:mc="http://schemas.openxmlformats.org/markup-compatibility/2006">
              <mc:Choice xmlns:v="urn:schemas-microsoft-com:vml" Requires="v">
                <p:oleObj r:id="rId2" imgW="3202920" imgH="943560" progId="Visio.Drawing.11">
                  <p:embed/>
                </p:oleObj>
              </mc:Choice>
              <mc:Fallback>
                <p:oleObj r:id="rId2" imgW="3202920" imgH="943560" progId="Visio.Drawing.11">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133600"/>
                        <a:ext cx="5256213"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a:extLst>
              <a:ext uri="{FF2B5EF4-FFF2-40B4-BE49-F238E27FC236}">
                <a16:creationId xmlns:a16="http://schemas.microsoft.com/office/drawing/2014/main" id="{82AC24B9-E88B-BA85-2DAC-04E333215FE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AA8890E-8349-469E-9120-E240EFFEE98F}" type="slidenum">
              <a:rPr lang="en-US" altLang="zh-CN" sz="1800" b="0"/>
              <a:pPr/>
              <a:t>7</a:t>
            </a:fld>
            <a:endParaRPr lang="en-US" altLang="zh-CN" sz="1800" b="0"/>
          </a:p>
        </p:txBody>
      </p:sp>
      <p:sp>
        <p:nvSpPr>
          <p:cNvPr id="14338" name="Rectangle 2">
            <a:extLst>
              <a:ext uri="{FF2B5EF4-FFF2-40B4-BE49-F238E27FC236}">
                <a16:creationId xmlns:a16="http://schemas.microsoft.com/office/drawing/2014/main" id="{7C29860C-AAA4-1230-376D-A9009CAB4B60}"/>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4339" name="Rectangle 3">
            <a:extLst>
              <a:ext uri="{FF2B5EF4-FFF2-40B4-BE49-F238E27FC236}">
                <a16:creationId xmlns:a16="http://schemas.microsoft.com/office/drawing/2014/main" id="{FAE6BD52-15ED-D93F-A9E6-98BDFDF9FC39}"/>
              </a:ext>
            </a:extLst>
          </p:cNvPr>
          <p:cNvSpPr>
            <a:spLocks noGrp="1" noChangeArrowheads="1"/>
          </p:cNvSpPr>
          <p:nvPr>
            <p:ph idx="1"/>
          </p:nvPr>
        </p:nvSpPr>
        <p:spPr>
          <a:xfrm>
            <a:off x="685800" y="1066800"/>
            <a:ext cx="7772400" cy="4449763"/>
          </a:xfrm>
        </p:spPr>
        <p:txBody>
          <a:bodyPr/>
          <a:lstStyle/>
          <a:p>
            <a:pPr lvl="1" eaLnBrk="1" hangingPunct="1">
              <a:buFontTx/>
              <a:buNone/>
            </a:pPr>
            <a:r>
              <a:rPr lang="zh-CN" altLang="en-US"/>
              <a:t>问题空间可能很大，所以人们通常利用</a:t>
            </a:r>
            <a:r>
              <a:rPr lang="zh-CN" altLang="en-US" b="1">
                <a:solidFill>
                  <a:srgbClr val="C00000"/>
                </a:solidFill>
              </a:rPr>
              <a:t>启发式规则</a:t>
            </a:r>
            <a:r>
              <a:rPr lang="zh-CN" altLang="en-US"/>
              <a:t>来选择合适的转移操作</a:t>
            </a:r>
          </a:p>
          <a:p>
            <a:pPr lvl="2" eaLnBrk="1" hangingPunct="1"/>
            <a:r>
              <a:rPr lang="zh-CN" altLang="en-US"/>
              <a:t>例如：设计者利用</a:t>
            </a:r>
            <a:r>
              <a:rPr lang="zh-CN" altLang="en-US" b="1">
                <a:solidFill>
                  <a:srgbClr val="C00000"/>
                </a:solidFill>
              </a:rPr>
              <a:t>设计规则</a:t>
            </a:r>
            <a:r>
              <a:rPr lang="zh-CN" altLang="en-US"/>
              <a:t>在许多候选方案中做出决策</a:t>
            </a:r>
          </a:p>
          <a:p>
            <a:pPr lvl="1" eaLnBrk="1" hangingPunct="1"/>
            <a:r>
              <a:rPr lang="zh-CN" altLang="en-US"/>
              <a:t>因此，问题求解的关键是理解问题空间</a:t>
            </a:r>
            <a:endParaRPr lang="en-US" altLang="zh-CN"/>
          </a:p>
          <a:p>
            <a:pPr lvl="1" eaLnBrk="1" hangingPunct="1"/>
            <a:endParaRPr lang="zh-CN" altLang="en-US"/>
          </a:p>
          <a:p>
            <a:pPr eaLnBrk="1" hangingPunct="1"/>
            <a:r>
              <a:rPr lang="zh-CN" altLang="en-US"/>
              <a:t>启发式规则</a:t>
            </a:r>
            <a:r>
              <a:rPr lang="en-US" altLang="zh-CN"/>
              <a:t>(heuristic rule)</a:t>
            </a:r>
          </a:p>
          <a:p>
            <a:pPr lvl="1" eaLnBrk="1" hangingPunct="1"/>
            <a:r>
              <a:rPr lang="zh-CN" altLang="en-US"/>
              <a:t>与设计任务相关的规则，可帮助减少探索设计空间的努力</a:t>
            </a:r>
          </a:p>
          <a:p>
            <a:pPr lvl="2" eaLnBrk="1" hangingPunct="1"/>
            <a:r>
              <a:rPr lang="zh-CN" altLang="en-US"/>
              <a:t>可能源于理论研究的结果，如心理学、人机交互等</a:t>
            </a:r>
          </a:p>
          <a:p>
            <a:pPr lvl="2" eaLnBrk="1" hangingPunct="1"/>
            <a:r>
              <a:rPr lang="zh-CN" altLang="en-US"/>
              <a:t>可能来自设计和评估的实践</a:t>
            </a:r>
          </a:p>
          <a:p>
            <a:pPr lvl="1" eaLnBrk="1" hangingPunct="1"/>
            <a:r>
              <a:rPr lang="zh-CN" altLang="en-US"/>
              <a:t>不能保证获得最佳解</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3">
            <a:extLst>
              <a:ext uri="{FF2B5EF4-FFF2-40B4-BE49-F238E27FC236}">
                <a16:creationId xmlns:a16="http://schemas.microsoft.com/office/drawing/2014/main" id="{8EE54956-E266-C3AE-50C1-C4B1E330F66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850F4B70-E669-4343-822D-A418C7EA4065}" type="slidenum">
              <a:rPr lang="en-US" altLang="zh-CN" sz="1800" b="0"/>
              <a:pPr/>
              <a:t>70</a:t>
            </a:fld>
            <a:endParaRPr lang="en-US" altLang="zh-CN" sz="1800" b="0"/>
          </a:p>
        </p:txBody>
      </p:sp>
      <p:sp>
        <p:nvSpPr>
          <p:cNvPr id="80898" name="Rectangle 2">
            <a:extLst>
              <a:ext uri="{FF2B5EF4-FFF2-40B4-BE49-F238E27FC236}">
                <a16:creationId xmlns:a16="http://schemas.microsoft.com/office/drawing/2014/main" id="{DF925AA3-CF1A-DEAC-3AE4-E2B1FD55B56D}"/>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0899" name="Rectangle 3">
            <a:extLst>
              <a:ext uri="{FF2B5EF4-FFF2-40B4-BE49-F238E27FC236}">
                <a16:creationId xmlns:a16="http://schemas.microsoft.com/office/drawing/2014/main" id="{043C81E2-2D26-5022-13FB-72F32C9FD005}"/>
              </a:ext>
            </a:extLst>
          </p:cNvPr>
          <p:cNvSpPr>
            <a:spLocks noGrp="1" noChangeArrowheads="1"/>
          </p:cNvSpPr>
          <p:nvPr>
            <p:ph idx="1"/>
          </p:nvPr>
        </p:nvSpPr>
        <p:spPr>
          <a:xfrm>
            <a:off x="685800" y="1066800"/>
            <a:ext cx="7772400" cy="4594225"/>
          </a:xfrm>
        </p:spPr>
        <p:txBody>
          <a:bodyPr/>
          <a:lstStyle/>
          <a:p>
            <a:pPr lvl="1" eaLnBrk="1" hangingPunct="1"/>
            <a:r>
              <a:rPr lang="zh-CN" altLang="en-US"/>
              <a:t>无论何类问题，均需要进行设计</a:t>
            </a:r>
            <a:r>
              <a:rPr lang="zh-CN" altLang="en-US">
                <a:solidFill>
                  <a:srgbClr val="0070C0"/>
                </a:solidFill>
              </a:rPr>
              <a:t>迭代</a:t>
            </a:r>
          </a:p>
          <a:p>
            <a:pPr lvl="2" eaLnBrk="1" hangingPunct="1"/>
            <a:r>
              <a:rPr lang="zh-CN" altLang="en-US"/>
              <a:t>对设计问题，需要</a:t>
            </a:r>
            <a:r>
              <a:rPr lang="zh-CN" altLang="en-US">
                <a:solidFill>
                  <a:srgbClr val="0070C0"/>
                </a:solidFill>
              </a:rPr>
              <a:t>按照概念模型改进界面和交互设计</a:t>
            </a:r>
          </a:p>
          <a:p>
            <a:pPr lvl="2" eaLnBrk="1" hangingPunct="1"/>
            <a:r>
              <a:rPr lang="zh-CN" altLang="en-US"/>
              <a:t>对建模问题，需要进一步提取用户信息，求精假设或提出新的用户需要假设，并据此</a:t>
            </a:r>
            <a:r>
              <a:rPr lang="zh-CN" altLang="en-US">
                <a:solidFill>
                  <a:srgbClr val="0070C0"/>
                </a:solidFill>
              </a:rPr>
              <a:t>改进概念模型</a:t>
            </a:r>
          </a:p>
          <a:p>
            <a:pPr lvl="1" eaLnBrk="1" hangingPunct="1"/>
            <a:r>
              <a:rPr lang="zh-CN" altLang="en-US"/>
              <a:t>不难看出，</a:t>
            </a:r>
            <a:r>
              <a:rPr lang="zh-CN" altLang="en-US" b="1">
                <a:solidFill>
                  <a:srgbClr val="C00000"/>
                </a:solidFill>
              </a:rPr>
              <a:t>概念模型是用户需要和原型设计之间的桥梁</a:t>
            </a:r>
          </a:p>
          <a:p>
            <a:pPr lvl="2" eaLnBrk="1" hangingPunct="1"/>
            <a:r>
              <a:rPr lang="zh-CN" altLang="en-US"/>
              <a:t>一方面，必须满足支持用户任务的需要</a:t>
            </a:r>
          </a:p>
          <a:p>
            <a:pPr lvl="2" eaLnBrk="1" hangingPunct="1"/>
            <a:r>
              <a:rPr lang="zh-CN" altLang="en-US"/>
              <a:t>另一方面，又必须满足技术应用的限制</a:t>
            </a:r>
          </a:p>
          <a:p>
            <a:pPr eaLnBrk="1" hangingPunct="1"/>
            <a:r>
              <a:rPr lang="zh-CN" altLang="en-US"/>
              <a:t>如前所述，本教程的核心是如何进行交互设计</a:t>
            </a:r>
          </a:p>
          <a:p>
            <a:pPr lvl="1" eaLnBrk="1" hangingPunct="1"/>
            <a:r>
              <a:rPr lang="zh-CN" altLang="en-US"/>
              <a:t>内容将围绕着不同的迭代设计遍（</a:t>
            </a:r>
            <a:r>
              <a:rPr lang="en-US" altLang="zh-CN"/>
              <a:t>pass</a:t>
            </a:r>
            <a:r>
              <a:rPr lang="zh-CN" altLang="en-US"/>
              <a:t>）展开</a:t>
            </a:r>
          </a:p>
          <a:p>
            <a:pPr lvl="1" eaLnBrk="1" hangingPunct="1"/>
            <a:r>
              <a:rPr lang="zh-CN" altLang="en-US"/>
              <a:t>第一遍，考虑问题空间、识别用户的初始需要</a:t>
            </a:r>
          </a:p>
          <a:p>
            <a:pPr lvl="1" eaLnBrk="1" hangingPunct="1"/>
            <a:r>
              <a:rPr lang="zh-CN" altLang="en-US"/>
              <a:t>第二遍，进一步提取信息，如用户需要，当前任务执行有何问题等（第七章）</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3">
            <a:extLst>
              <a:ext uri="{FF2B5EF4-FFF2-40B4-BE49-F238E27FC236}">
                <a16:creationId xmlns:a16="http://schemas.microsoft.com/office/drawing/2014/main" id="{1F9118BC-3EDC-B748-E6BA-522240E5D56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95F421D0-E2E5-4AC2-9853-75E73930A5D2}" type="slidenum">
              <a:rPr lang="en-US" altLang="zh-CN" sz="1800" b="0"/>
              <a:pPr/>
              <a:t>71</a:t>
            </a:fld>
            <a:endParaRPr lang="en-US" altLang="zh-CN" sz="1800" b="0"/>
          </a:p>
        </p:txBody>
      </p:sp>
      <p:sp>
        <p:nvSpPr>
          <p:cNvPr id="81922" name="Rectangle 2">
            <a:extLst>
              <a:ext uri="{FF2B5EF4-FFF2-40B4-BE49-F238E27FC236}">
                <a16:creationId xmlns:a16="http://schemas.microsoft.com/office/drawing/2014/main" id="{838714A6-BF08-D6F3-EE79-61AB9DCC34DA}"/>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1923" name="Rectangle 3">
            <a:extLst>
              <a:ext uri="{FF2B5EF4-FFF2-40B4-BE49-F238E27FC236}">
                <a16:creationId xmlns:a16="http://schemas.microsoft.com/office/drawing/2014/main" id="{09781BA8-32DB-6BD6-3ACA-0B679B527823}"/>
              </a:ext>
            </a:extLst>
          </p:cNvPr>
          <p:cNvSpPr>
            <a:spLocks noGrp="1" noChangeArrowheads="1"/>
          </p:cNvSpPr>
          <p:nvPr>
            <p:ph idx="1"/>
          </p:nvPr>
        </p:nvSpPr>
        <p:spPr/>
        <p:txBody>
          <a:bodyPr/>
          <a:lstStyle/>
          <a:p>
            <a:pPr lvl="1" eaLnBrk="1" hangingPunct="1">
              <a:lnSpc>
                <a:spcPct val="120000"/>
              </a:lnSpc>
            </a:pPr>
            <a:r>
              <a:rPr lang="zh-CN" altLang="en-US"/>
              <a:t>第三遍，按识别的问题求精需求，并提出候选概念模型（第八章）</a:t>
            </a:r>
          </a:p>
          <a:p>
            <a:pPr lvl="1" eaLnBrk="1" hangingPunct="1">
              <a:lnSpc>
                <a:spcPct val="120000"/>
              </a:lnSpc>
            </a:pPr>
            <a:r>
              <a:rPr lang="zh-CN" altLang="en-US"/>
              <a:t>第四遍，求精概念模型，并据此建立设计原型</a:t>
            </a:r>
          </a:p>
          <a:p>
            <a:pPr lvl="1" eaLnBrk="1" hangingPunct="1">
              <a:lnSpc>
                <a:spcPct val="120000"/>
              </a:lnSpc>
            </a:pPr>
            <a:r>
              <a:rPr lang="zh-CN" altLang="en-US">
                <a:solidFill>
                  <a:srgbClr val="0070C0"/>
                </a:solidFill>
              </a:rPr>
              <a:t>建立原型</a:t>
            </a:r>
            <a:r>
              <a:rPr lang="zh-CN" altLang="en-US"/>
              <a:t>可以使用各种用户为中心的设计（</a:t>
            </a:r>
            <a:r>
              <a:rPr lang="en-US" altLang="zh-CN"/>
              <a:t>UCD</a:t>
            </a:r>
            <a:r>
              <a:rPr lang="zh-CN" altLang="en-US"/>
              <a:t>）方法</a:t>
            </a:r>
          </a:p>
          <a:p>
            <a:pPr lvl="2" eaLnBrk="1" hangingPunct="1">
              <a:lnSpc>
                <a:spcPct val="120000"/>
              </a:lnSpc>
            </a:pPr>
            <a:r>
              <a:rPr lang="zh-CN" altLang="en-US"/>
              <a:t>情节图解、故事图板等用于解释交互的关键帧</a:t>
            </a:r>
          </a:p>
          <a:p>
            <a:pPr lvl="2" eaLnBrk="1" hangingPunct="1">
              <a:lnSpc>
                <a:spcPct val="120000"/>
              </a:lnSpc>
            </a:pPr>
            <a:r>
              <a:rPr lang="zh-CN" altLang="en-US"/>
              <a:t>卡片或标签等用于说明界面帧的结构及其帧与帧的关系</a:t>
            </a:r>
          </a:p>
          <a:p>
            <a:pPr lvl="1" eaLnBrk="1" hangingPunct="1">
              <a:lnSpc>
                <a:spcPct val="120000"/>
              </a:lnSpc>
            </a:pPr>
            <a:r>
              <a:rPr lang="zh-CN" altLang="en-US">
                <a:solidFill>
                  <a:srgbClr val="0070C0"/>
                </a:solidFill>
              </a:rPr>
              <a:t>对初步建立的原型进行评估</a:t>
            </a:r>
          </a:p>
          <a:p>
            <a:pPr lvl="2" eaLnBrk="1" hangingPunct="1">
              <a:lnSpc>
                <a:spcPct val="120000"/>
              </a:lnSpc>
            </a:pPr>
            <a:r>
              <a:rPr lang="zh-CN" altLang="en-US"/>
              <a:t>这样的原型通常都是一些设计图解，而非可执行代码</a:t>
            </a:r>
          </a:p>
          <a:p>
            <a:pPr lvl="2" eaLnBrk="1" hangingPunct="1">
              <a:lnSpc>
                <a:spcPct val="120000"/>
              </a:lnSpc>
            </a:pPr>
            <a:r>
              <a:rPr lang="zh-CN" altLang="en-US"/>
              <a:t>但用户的意见帮助决定设计是否在正确的方向（第</a:t>
            </a:r>
            <a:r>
              <a:rPr lang="en-US" altLang="zh-CN"/>
              <a:t>12</a:t>
            </a:r>
            <a:r>
              <a:rPr lang="zh-CN" altLang="en-US"/>
              <a:t>章）</a:t>
            </a:r>
          </a:p>
          <a:p>
            <a:pPr lvl="2" eaLnBrk="1" hangingPunct="1">
              <a:lnSpc>
                <a:spcPct val="120000"/>
              </a:lnSpc>
            </a:pPr>
            <a:r>
              <a:rPr lang="zh-CN" altLang="en-US"/>
              <a:t>存在许多不同类型的评估技术（第</a:t>
            </a:r>
            <a:r>
              <a:rPr lang="en-US" altLang="zh-CN"/>
              <a:t>13</a:t>
            </a:r>
            <a:r>
              <a:rPr lang="zh-CN" altLang="en-US"/>
              <a:t>、</a:t>
            </a:r>
            <a:r>
              <a:rPr lang="en-US" altLang="zh-CN"/>
              <a:t>14</a:t>
            </a:r>
            <a:r>
              <a:rPr lang="zh-CN" altLang="en-US"/>
              <a:t>章）</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3">
            <a:extLst>
              <a:ext uri="{FF2B5EF4-FFF2-40B4-BE49-F238E27FC236}">
                <a16:creationId xmlns:a16="http://schemas.microsoft.com/office/drawing/2014/main" id="{E5F7E68F-652B-226A-4D48-162FA8E362E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DEFE62F4-9418-4CA1-8BAB-98CC77A20374}" type="slidenum">
              <a:rPr lang="en-US" altLang="zh-CN" sz="1800" b="0"/>
              <a:pPr/>
              <a:t>72</a:t>
            </a:fld>
            <a:endParaRPr lang="en-US" altLang="zh-CN" sz="1800" b="0"/>
          </a:p>
        </p:txBody>
      </p:sp>
      <p:sp>
        <p:nvSpPr>
          <p:cNvPr id="82946" name="Rectangle 2">
            <a:extLst>
              <a:ext uri="{FF2B5EF4-FFF2-40B4-BE49-F238E27FC236}">
                <a16:creationId xmlns:a16="http://schemas.microsoft.com/office/drawing/2014/main" id="{C339E667-40C6-1336-8E32-2E58A0626BEF}"/>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2947" name="Rectangle 3">
            <a:extLst>
              <a:ext uri="{FF2B5EF4-FFF2-40B4-BE49-F238E27FC236}">
                <a16:creationId xmlns:a16="http://schemas.microsoft.com/office/drawing/2014/main" id="{F6D05921-8661-7E5A-B846-9096C6AC24BB}"/>
              </a:ext>
            </a:extLst>
          </p:cNvPr>
          <p:cNvSpPr>
            <a:spLocks noGrp="1" noChangeArrowheads="1"/>
          </p:cNvSpPr>
          <p:nvPr>
            <p:ph idx="1"/>
          </p:nvPr>
        </p:nvSpPr>
        <p:spPr/>
        <p:txBody>
          <a:bodyPr/>
          <a:lstStyle/>
          <a:p>
            <a:pPr eaLnBrk="1" hangingPunct="1"/>
            <a:r>
              <a:rPr lang="zh-CN" altLang="en-US" b="1">
                <a:solidFill>
                  <a:srgbClr val="0070C0"/>
                </a:solidFill>
              </a:rPr>
              <a:t>在设计和评估概念模型的初步原型</a:t>
            </a:r>
            <a:r>
              <a:rPr lang="zh-CN" altLang="en-US"/>
              <a:t>时，需处理许多问题</a:t>
            </a:r>
          </a:p>
          <a:p>
            <a:pPr lvl="1" eaLnBrk="1" hangingPunct="1"/>
            <a:r>
              <a:rPr lang="zh-CN" altLang="en-US"/>
              <a:t>界面上的信息表示方式及交互方式</a:t>
            </a:r>
          </a:p>
          <a:p>
            <a:pPr lvl="1" eaLnBrk="1" hangingPunct="1"/>
            <a:r>
              <a:rPr lang="zh-CN" altLang="en-US"/>
              <a:t>需要使用何种类型的多媒体（如语音或动画）</a:t>
            </a:r>
          </a:p>
          <a:p>
            <a:pPr lvl="1" eaLnBrk="1" hangingPunct="1"/>
            <a:r>
              <a:rPr lang="zh-CN" altLang="en-US"/>
              <a:t>对用户的操作需要提供何种类型的反馈</a:t>
            </a:r>
          </a:p>
          <a:p>
            <a:pPr lvl="1" eaLnBrk="1" hangingPunct="1"/>
            <a:r>
              <a:rPr lang="zh-CN" altLang="en-US"/>
              <a:t>需要使用何种类型的</a:t>
            </a:r>
            <a:r>
              <a:rPr lang="en-US" altLang="zh-CN"/>
              <a:t>I/O</a:t>
            </a:r>
            <a:r>
              <a:rPr lang="zh-CN" altLang="en-US"/>
              <a:t>设备</a:t>
            </a:r>
          </a:p>
          <a:p>
            <a:pPr lvl="1" eaLnBrk="1" hangingPunct="1"/>
            <a:r>
              <a:rPr lang="zh-CN" altLang="en-US"/>
              <a:t>是否需要为用户提供界面代理</a:t>
            </a:r>
          </a:p>
          <a:p>
            <a:pPr lvl="1" eaLnBrk="1" hangingPunct="1"/>
            <a:r>
              <a:rPr lang="zh-CN" altLang="en-US"/>
              <a:t>是否需要特殊的输入设备，还是表示为虚拟操作</a:t>
            </a:r>
          </a:p>
          <a:p>
            <a:pPr lvl="1" eaLnBrk="1" hangingPunct="1"/>
            <a:r>
              <a:rPr lang="zh-CN" altLang="en-US"/>
              <a:t>需要提供何种类型的帮助</a:t>
            </a:r>
          </a:p>
          <a:p>
            <a:pPr eaLnBrk="1" hangingPunct="1"/>
            <a:r>
              <a:rPr lang="zh-CN" altLang="en-US"/>
              <a:t>对这些问题作出决策的同时需要</a:t>
            </a:r>
            <a:r>
              <a:rPr lang="zh-CN" altLang="en-US" b="1">
                <a:solidFill>
                  <a:srgbClr val="0070C0"/>
                </a:solidFill>
              </a:rPr>
              <a:t>考虑物理设计的问题</a:t>
            </a:r>
          </a:p>
          <a:p>
            <a:pPr lvl="1" eaLnBrk="1" hangingPunct="1"/>
            <a:r>
              <a:rPr lang="zh-CN" altLang="en-US"/>
              <a:t>信息表示</a:t>
            </a:r>
          </a:p>
          <a:p>
            <a:pPr lvl="2" eaLnBrk="1" hangingPunct="1"/>
            <a:r>
              <a:rPr lang="zh-CN" altLang="en-US"/>
              <a:t>采用何种具体的交互形式或技术（如菜单、表格等）</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3">
            <a:extLst>
              <a:ext uri="{FF2B5EF4-FFF2-40B4-BE49-F238E27FC236}">
                <a16:creationId xmlns:a16="http://schemas.microsoft.com/office/drawing/2014/main" id="{28E89F66-CF5C-221A-5D49-0A8FC8284A3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308725B1-853D-4AD6-9109-19D1DF3D8965}" type="slidenum">
              <a:rPr lang="en-US" altLang="zh-CN" sz="1800" b="0"/>
              <a:pPr/>
              <a:t>73</a:t>
            </a:fld>
            <a:endParaRPr lang="en-US" altLang="zh-CN" sz="1800" b="0"/>
          </a:p>
        </p:txBody>
      </p:sp>
      <p:sp>
        <p:nvSpPr>
          <p:cNvPr id="83970" name="Rectangle 2">
            <a:extLst>
              <a:ext uri="{FF2B5EF4-FFF2-40B4-BE49-F238E27FC236}">
                <a16:creationId xmlns:a16="http://schemas.microsoft.com/office/drawing/2014/main" id="{6F3C4701-846E-2B24-3323-93602256E3E3}"/>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3971" name="Rectangle 3">
            <a:extLst>
              <a:ext uri="{FF2B5EF4-FFF2-40B4-BE49-F238E27FC236}">
                <a16:creationId xmlns:a16="http://schemas.microsoft.com/office/drawing/2014/main" id="{4B5A2150-C1F4-0BDF-2CE6-800C0D46B541}"/>
              </a:ext>
            </a:extLst>
          </p:cNvPr>
          <p:cNvSpPr>
            <a:spLocks noGrp="1" noChangeArrowheads="1"/>
          </p:cNvSpPr>
          <p:nvPr>
            <p:ph idx="1"/>
          </p:nvPr>
        </p:nvSpPr>
        <p:spPr>
          <a:xfrm>
            <a:off x="685800" y="1066800"/>
            <a:ext cx="7847013" cy="4419600"/>
          </a:xfrm>
        </p:spPr>
        <p:txBody>
          <a:bodyPr/>
          <a:lstStyle/>
          <a:p>
            <a:pPr lvl="2" eaLnBrk="1" hangingPunct="1"/>
            <a:r>
              <a:rPr lang="zh-CN" altLang="en-US"/>
              <a:t>如何组织界面的布局（如窗口、对话框、菜单的排列）</a:t>
            </a:r>
          </a:p>
          <a:p>
            <a:pPr lvl="1" eaLnBrk="1" hangingPunct="1"/>
            <a:r>
              <a:rPr lang="zh-CN" altLang="en-US"/>
              <a:t>反馈表示</a:t>
            </a:r>
          </a:p>
          <a:p>
            <a:pPr lvl="2" eaLnBrk="1" hangingPunct="1"/>
            <a:r>
              <a:rPr lang="zh-CN" altLang="en-US"/>
              <a:t>反馈信息的具体形式（如图标、音频等）</a:t>
            </a:r>
          </a:p>
          <a:p>
            <a:pPr lvl="2" eaLnBrk="1" hangingPunct="1"/>
            <a:r>
              <a:rPr lang="zh-CN" altLang="en-US"/>
              <a:t>反馈信息的机制（如词法、语法或语义反馈）</a:t>
            </a:r>
          </a:p>
          <a:p>
            <a:pPr lvl="1" eaLnBrk="1" hangingPunct="1"/>
            <a:r>
              <a:rPr lang="zh-CN" altLang="en-US"/>
              <a:t>多媒体表示</a:t>
            </a:r>
          </a:p>
          <a:p>
            <a:pPr lvl="2" eaLnBrk="1" hangingPunct="1"/>
            <a:r>
              <a:rPr lang="zh-CN" altLang="en-US"/>
              <a:t>媒体应用的具体形式（如动画和语音的结合）</a:t>
            </a:r>
          </a:p>
          <a:p>
            <a:pPr eaLnBrk="1" hangingPunct="1"/>
            <a:r>
              <a:rPr lang="zh-CN" altLang="en-US"/>
              <a:t>在</a:t>
            </a:r>
            <a:r>
              <a:rPr lang="zh-CN" altLang="en-US">
                <a:solidFill>
                  <a:srgbClr val="0070C0"/>
                </a:solidFill>
              </a:rPr>
              <a:t>考虑物理设计决策时通常会发现某些概念决策问题</a:t>
            </a:r>
          </a:p>
          <a:p>
            <a:pPr lvl="1" eaLnBrk="1" hangingPunct="1"/>
            <a:r>
              <a:rPr lang="zh-CN" altLang="en-US"/>
              <a:t>概念决策与实际情况不符（如交互方式不支持用户活动）</a:t>
            </a:r>
          </a:p>
          <a:p>
            <a:pPr lvl="1" eaLnBrk="1" hangingPunct="1"/>
            <a:r>
              <a:rPr lang="zh-CN" altLang="en-US"/>
              <a:t>技术或物理限制不支持概念决策</a:t>
            </a:r>
          </a:p>
          <a:p>
            <a:pPr lvl="1" eaLnBrk="1" hangingPunct="1"/>
            <a:r>
              <a:rPr lang="zh-CN" altLang="en-US"/>
              <a:t>此时需要返回上一阶段改进概念设计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3">
            <a:extLst>
              <a:ext uri="{FF2B5EF4-FFF2-40B4-BE49-F238E27FC236}">
                <a16:creationId xmlns:a16="http://schemas.microsoft.com/office/drawing/2014/main" id="{D22D3077-648A-4B5F-B254-6671407CC75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FC20854-68F0-4FF0-B351-456D070CDDD1}" type="slidenum">
              <a:rPr lang="en-US" altLang="zh-CN" sz="1800" b="0"/>
              <a:pPr/>
              <a:t>74</a:t>
            </a:fld>
            <a:endParaRPr lang="en-US" altLang="zh-CN" sz="1800" b="0"/>
          </a:p>
        </p:txBody>
      </p:sp>
      <p:sp>
        <p:nvSpPr>
          <p:cNvPr id="84994" name="Rectangle 2">
            <a:extLst>
              <a:ext uri="{FF2B5EF4-FFF2-40B4-BE49-F238E27FC236}">
                <a16:creationId xmlns:a16="http://schemas.microsoft.com/office/drawing/2014/main" id="{6BE1EB45-64C1-7DD8-9AD7-3F5F01794633}"/>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4995" name="Rectangle 3">
            <a:extLst>
              <a:ext uri="{FF2B5EF4-FFF2-40B4-BE49-F238E27FC236}">
                <a16:creationId xmlns:a16="http://schemas.microsoft.com/office/drawing/2014/main" id="{B463A528-DF26-9CF1-B8A0-FE1C2B972E4F}"/>
              </a:ext>
            </a:extLst>
          </p:cNvPr>
          <p:cNvSpPr>
            <a:spLocks noGrp="1" noChangeArrowheads="1"/>
          </p:cNvSpPr>
          <p:nvPr>
            <p:ph idx="1"/>
          </p:nvPr>
        </p:nvSpPr>
        <p:spPr/>
        <p:txBody>
          <a:bodyPr/>
          <a:lstStyle/>
          <a:p>
            <a:pPr eaLnBrk="1" hangingPunct="1"/>
            <a:r>
              <a:rPr lang="zh-CN" altLang="en-US"/>
              <a:t>不同的应用在物理设计决策上有许多区别</a:t>
            </a:r>
          </a:p>
          <a:p>
            <a:pPr lvl="1" eaLnBrk="1" hangingPunct="1"/>
            <a:r>
              <a:rPr lang="zh-CN" altLang="en-US"/>
              <a:t>例如：</a:t>
            </a:r>
            <a:r>
              <a:rPr lang="en-US" altLang="zh-CN"/>
              <a:t>PDA</a:t>
            </a:r>
            <a:r>
              <a:rPr lang="zh-CN" altLang="en-US"/>
              <a:t>上的日历应用和火车调度的群件系统</a:t>
            </a:r>
          </a:p>
          <a:p>
            <a:pPr lvl="2" eaLnBrk="1" hangingPunct="1"/>
            <a:r>
              <a:rPr lang="zh-CN" altLang="en-US"/>
              <a:t>可能都采用了</a:t>
            </a:r>
            <a:r>
              <a:rPr lang="en-US" altLang="zh-CN"/>
              <a:t>WIMP</a:t>
            </a:r>
            <a:r>
              <a:rPr lang="zh-CN" altLang="en-US"/>
              <a:t>界面和直接操作方式</a:t>
            </a:r>
          </a:p>
          <a:p>
            <a:pPr lvl="2" eaLnBrk="1" hangingPunct="1"/>
            <a:r>
              <a:rPr lang="zh-CN" altLang="en-US"/>
              <a:t>但在</a:t>
            </a:r>
            <a:r>
              <a:rPr lang="en-US" altLang="zh-CN"/>
              <a:t>PDA</a:t>
            </a:r>
            <a:r>
              <a:rPr lang="zh-CN" altLang="en-US"/>
              <a:t>上可能使用语音表示菜单选择，而群件系统可能采用触摸形式</a:t>
            </a:r>
          </a:p>
          <a:p>
            <a:pPr eaLnBrk="1" hangingPunct="1"/>
            <a:r>
              <a:rPr lang="zh-CN" altLang="en-US"/>
              <a:t>交互设计是个复杂问题，通常不存在最佳的解</a:t>
            </a:r>
          </a:p>
          <a:p>
            <a:pPr lvl="1" eaLnBrk="1" hangingPunct="1"/>
            <a:r>
              <a:rPr lang="zh-CN" altLang="en-US"/>
              <a:t>因此，解决方案没有绝对的好、坏之分，需要利弊权衡</a:t>
            </a:r>
          </a:p>
          <a:p>
            <a:pPr lvl="1" eaLnBrk="1" hangingPunct="1"/>
            <a:r>
              <a:rPr lang="zh-CN" altLang="en-US"/>
              <a:t>唯一的方法是</a:t>
            </a:r>
            <a:r>
              <a:rPr lang="zh-CN" altLang="en-US" b="1">
                <a:solidFill>
                  <a:srgbClr val="0070C0"/>
                </a:solidFill>
              </a:rPr>
              <a:t>让用户测试设计原型</a:t>
            </a:r>
            <a:r>
              <a:rPr lang="zh-CN" altLang="en-US"/>
              <a:t>，对设计决策的可用性作出评估</a:t>
            </a:r>
          </a:p>
          <a:p>
            <a:pPr eaLnBrk="1" hangingPunct="1"/>
            <a:r>
              <a:rPr lang="zh-CN" altLang="en-US"/>
              <a:t>原型设计不仅是技术问题，且</a:t>
            </a:r>
            <a:r>
              <a:rPr lang="zh-CN" altLang="en-US" b="1">
                <a:solidFill>
                  <a:srgbClr val="0070C0"/>
                </a:solidFill>
              </a:rPr>
              <a:t>主要取决于使用上下文</a:t>
            </a:r>
          </a:p>
          <a:p>
            <a:pPr lvl="1" eaLnBrk="1" hangingPunct="1"/>
            <a:r>
              <a:rPr lang="zh-CN" altLang="en-US"/>
              <a:t>在第</a:t>
            </a:r>
            <a:r>
              <a:rPr lang="en-US" altLang="zh-CN"/>
              <a:t>3</a:t>
            </a:r>
            <a:r>
              <a:rPr lang="zh-CN" altLang="en-US"/>
              <a:t>、</a:t>
            </a:r>
            <a:r>
              <a:rPr lang="en-US" altLang="zh-CN"/>
              <a:t>4</a:t>
            </a:r>
            <a:r>
              <a:rPr lang="zh-CN" altLang="en-US"/>
              <a:t>、</a:t>
            </a:r>
            <a:r>
              <a:rPr lang="en-US" altLang="zh-CN"/>
              <a:t>5</a:t>
            </a:r>
            <a:r>
              <a:rPr lang="zh-CN" altLang="en-US"/>
              <a:t>及</a:t>
            </a:r>
            <a:r>
              <a:rPr lang="en-US" altLang="zh-CN"/>
              <a:t>8</a:t>
            </a:r>
            <a:r>
              <a:rPr lang="zh-CN" altLang="en-US"/>
              <a:t>章将引入作出</a:t>
            </a:r>
            <a:r>
              <a:rPr lang="zh-CN" altLang="en-US">
                <a:solidFill>
                  <a:srgbClr val="0070C0"/>
                </a:solidFill>
              </a:rPr>
              <a:t>设计决策的背景知识和原理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3">
            <a:extLst>
              <a:ext uri="{FF2B5EF4-FFF2-40B4-BE49-F238E27FC236}">
                <a16:creationId xmlns:a16="http://schemas.microsoft.com/office/drawing/2014/main" id="{AC9BC40D-E0EF-82F6-B33C-66AA0CFBAB0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B4EAEB9C-6560-468D-A036-7736E9A91E90}" type="slidenum">
              <a:rPr lang="en-US" altLang="zh-CN" sz="1800" b="0"/>
              <a:pPr/>
              <a:t>75</a:t>
            </a:fld>
            <a:endParaRPr lang="en-US" altLang="zh-CN" sz="1800" b="0"/>
          </a:p>
        </p:txBody>
      </p:sp>
      <p:sp>
        <p:nvSpPr>
          <p:cNvPr id="86018" name="Rectangle 2">
            <a:extLst>
              <a:ext uri="{FF2B5EF4-FFF2-40B4-BE49-F238E27FC236}">
                <a16:creationId xmlns:a16="http://schemas.microsoft.com/office/drawing/2014/main" id="{DEDAEF9C-898F-570D-4703-812D0C28E8CB}"/>
              </a:ext>
            </a:extLst>
          </p:cNvPr>
          <p:cNvSpPr>
            <a:spLocks noGrp="1" noChangeArrowheads="1"/>
          </p:cNvSpPr>
          <p:nvPr>
            <p:ph type="title"/>
          </p:nvPr>
        </p:nvSpPr>
        <p:spPr/>
        <p:txBody>
          <a:bodyPr/>
          <a:lstStyle/>
          <a:p>
            <a:pPr eaLnBrk="1" hangingPunct="1"/>
            <a:r>
              <a:rPr lang="zh-CN" altLang="en-US"/>
              <a:t>小结</a:t>
            </a:r>
          </a:p>
        </p:txBody>
      </p:sp>
      <p:sp>
        <p:nvSpPr>
          <p:cNvPr id="86019" name="Rectangle 3">
            <a:extLst>
              <a:ext uri="{FF2B5EF4-FFF2-40B4-BE49-F238E27FC236}">
                <a16:creationId xmlns:a16="http://schemas.microsoft.com/office/drawing/2014/main" id="{B5854A2B-2AB9-C266-B540-12F23334CE49}"/>
              </a:ext>
            </a:extLst>
          </p:cNvPr>
          <p:cNvSpPr>
            <a:spLocks noGrp="1" noChangeArrowheads="1"/>
          </p:cNvSpPr>
          <p:nvPr>
            <p:ph idx="1"/>
          </p:nvPr>
        </p:nvSpPr>
        <p:spPr>
          <a:xfrm>
            <a:off x="685800" y="1066800"/>
            <a:ext cx="7772400" cy="4594225"/>
          </a:xfrm>
        </p:spPr>
        <p:txBody>
          <a:bodyPr/>
          <a:lstStyle/>
          <a:p>
            <a:pPr eaLnBrk="1" hangingPunct="1"/>
            <a:r>
              <a:rPr lang="zh-CN" altLang="en-US"/>
              <a:t>本章要点</a:t>
            </a:r>
          </a:p>
          <a:p>
            <a:pPr lvl="1" eaLnBrk="1" hangingPunct="1"/>
            <a:r>
              <a:rPr lang="zh-CN" altLang="en-US"/>
              <a:t>应理解问题空间，明确自己在做什么，为何，如何有效支持用户</a:t>
            </a:r>
          </a:p>
          <a:p>
            <a:pPr lvl="1" eaLnBrk="1" hangingPunct="1"/>
            <a:r>
              <a:rPr lang="zh-CN" altLang="en-US"/>
              <a:t>开发概念模型是交互设计的基础</a:t>
            </a:r>
          </a:p>
          <a:p>
            <a:pPr lvl="1" eaLnBrk="1" hangingPunct="1"/>
            <a:r>
              <a:rPr lang="zh-CN" altLang="en-US"/>
              <a:t>根据不同的用户活动和目标，概念模型可有多种类型</a:t>
            </a:r>
          </a:p>
          <a:p>
            <a:pPr lvl="1" eaLnBrk="1" hangingPunct="1"/>
            <a:r>
              <a:rPr lang="zh-CN" altLang="en-US"/>
              <a:t>交互方式有助于决策应采用何种概念模型</a:t>
            </a:r>
          </a:p>
          <a:p>
            <a:pPr lvl="1" eaLnBrk="1" hangingPunct="1"/>
            <a:r>
              <a:rPr lang="zh-CN" altLang="en-US"/>
              <a:t>交互模式指特定类型的界面，应在选择了概念模型后确定</a:t>
            </a:r>
          </a:p>
          <a:p>
            <a:pPr lvl="1" eaLnBrk="1" hangingPunct="1"/>
            <a:r>
              <a:rPr lang="zh-CN" altLang="en-US"/>
              <a:t>必须在物理设计开始前，做出有关概念设计的决策</a:t>
            </a:r>
          </a:p>
          <a:p>
            <a:pPr lvl="1" eaLnBrk="1" hangingPunct="1"/>
            <a:r>
              <a:rPr lang="zh-CN" altLang="en-US"/>
              <a:t>界面隐喻通常作为概念模型的一部分</a:t>
            </a:r>
          </a:p>
          <a:p>
            <a:pPr lvl="1" eaLnBrk="1" hangingPunct="1"/>
            <a:r>
              <a:rPr lang="zh-CN" altLang="en-US"/>
              <a:t>许多交互式系统基于混合式的概念模型，这类模型能够提供更大的灵活性，但会增加学习的难度</a:t>
            </a:r>
          </a:p>
          <a:p>
            <a:pPr lvl="1" eaLnBrk="1" hangingPunct="1"/>
            <a:r>
              <a:rPr lang="zh-CN" altLang="en-US"/>
              <a:t>通用的交互范型为如何设计概念模型提供了具体的指导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a:extLst>
              <a:ext uri="{FF2B5EF4-FFF2-40B4-BE49-F238E27FC236}">
                <a16:creationId xmlns:a16="http://schemas.microsoft.com/office/drawing/2014/main" id="{2B20F438-6047-BCDE-983A-83463C2EA1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8BA688FD-A4F5-44A8-B0BA-D9EE09CF30BF}" type="slidenum">
              <a:rPr lang="en-US" altLang="zh-CN" sz="1800" b="0"/>
              <a:pPr/>
              <a:t>8</a:t>
            </a:fld>
            <a:endParaRPr lang="en-US" altLang="zh-CN" sz="1800" b="0"/>
          </a:p>
        </p:txBody>
      </p:sp>
      <p:sp>
        <p:nvSpPr>
          <p:cNvPr id="16386" name="Rectangle 2">
            <a:extLst>
              <a:ext uri="{FF2B5EF4-FFF2-40B4-BE49-F238E27FC236}">
                <a16:creationId xmlns:a16="http://schemas.microsoft.com/office/drawing/2014/main" id="{4C8766D2-3C02-7D63-49E1-9EF95B66FD46}"/>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307203" name="Rectangle 3">
            <a:extLst>
              <a:ext uri="{FF2B5EF4-FFF2-40B4-BE49-F238E27FC236}">
                <a16:creationId xmlns:a16="http://schemas.microsoft.com/office/drawing/2014/main" id="{9B615707-9FD0-DEB1-2ED6-445B686E2067}"/>
              </a:ext>
            </a:extLst>
          </p:cNvPr>
          <p:cNvSpPr>
            <a:spLocks noGrp="1" noChangeArrowheads="1"/>
          </p:cNvSpPr>
          <p:nvPr>
            <p:ph idx="1"/>
          </p:nvPr>
        </p:nvSpPr>
        <p:spPr>
          <a:xfrm>
            <a:off x="539750" y="1066800"/>
            <a:ext cx="8135938" cy="4419600"/>
          </a:xfrm>
        </p:spPr>
        <p:txBody>
          <a:bodyPr/>
          <a:lstStyle/>
          <a:p>
            <a:pPr eaLnBrk="1" hangingPunct="1"/>
            <a:r>
              <a:rPr lang="zh-CN" altLang="en-US"/>
              <a:t>交互设计中，人们往往</a:t>
            </a:r>
            <a:r>
              <a:rPr lang="zh-CN" altLang="en-US" b="1">
                <a:solidFill>
                  <a:srgbClr val="C00000"/>
                </a:solidFill>
              </a:rPr>
              <a:t>忽视用户需要解决的问题</a:t>
            </a:r>
            <a:r>
              <a:rPr lang="zh-CN" altLang="en-US"/>
              <a:t>是什么</a:t>
            </a:r>
          </a:p>
          <a:p>
            <a:pPr lvl="1" eaLnBrk="1" hangingPunct="1"/>
            <a:r>
              <a:rPr lang="zh-CN" altLang="en-US"/>
              <a:t>只是根据某些表面现象考虑使用什么技术来进行设计</a:t>
            </a:r>
          </a:p>
          <a:p>
            <a:pPr lvl="1" eaLnBrk="1" hangingPunct="1"/>
            <a:r>
              <a:rPr lang="zh-CN" altLang="en-US"/>
              <a:t>风险是可能</a:t>
            </a:r>
            <a:r>
              <a:rPr lang="zh-CN" altLang="en-US" b="1">
                <a:solidFill>
                  <a:srgbClr val="C00000"/>
                </a:solidFill>
              </a:rPr>
              <a:t>忽略某些关键的可用性目标</a:t>
            </a:r>
            <a:r>
              <a:rPr lang="zh-CN" altLang="en-US"/>
              <a:t>和用户的需要</a:t>
            </a:r>
          </a:p>
          <a:p>
            <a:pPr lvl="1" eaLnBrk="1" hangingPunct="1"/>
            <a:r>
              <a:rPr lang="zh-CN" altLang="en-US"/>
              <a:t>例如：为司机提供更好的驾驶导引和路况信息</a:t>
            </a:r>
          </a:p>
          <a:p>
            <a:pPr lvl="2" eaLnBrk="1" hangingPunct="1"/>
            <a:r>
              <a:rPr lang="zh-CN" altLang="en-US"/>
              <a:t>如果首先考虑问题求解，可能会采用</a:t>
            </a:r>
            <a:r>
              <a:rPr lang="zh-CN" altLang="en-US" u="sng"/>
              <a:t>增强现实</a:t>
            </a:r>
            <a:r>
              <a:rPr lang="zh-CN" altLang="en-US"/>
              <a:t>（</a:t>
            </a:r>
            <a:r>
              <a:rPr lang="en-US" altLang="zh-CN"/>
              <a:t>Augmented Reality</a:t>
            </a:r>
            <a:r>
              <a:rPr lang="zh-CN" altLang="en-US"/>
              <a:t>，</a:t>
            </a:r>
            <a:r>
              <a:rPr lang="en-US" altLang="zh-CN"/>
              <a:t>AR)</a:t>
            </a:r>
          </a:p>
          <a:p>
            <a:pPr lvl="2" eaLnBrk="1" hangingPunct="1">
              <a:buFont typeface="Wingdings" panose="05000000000000000000" pitchFamily="2" charset="2"/>
              <a:buNone/>
            </a:pPr>
            <a:endParaRPr lang="en-US" altLang="zh-CN"/>
          </a:p>
          <a:p>
            <a:pPr lvl="2" eaLnBrk="1" hangingPunct="1"/>
            <a:r>
              <a:rPr lang="zh-CN" altLang="en-US"/>
              <a:t>不适合驾驶的场合</a:t>
            </a:r>
          </a:p>
          <a:p>
            <a:pPr lvl="1" eaLnBrk="1" hangingPunct="1"/>
            <a:r>
              <a:rPr lang="zh-CN" altLang="en-US" b="1">
                <a:solidFill>
                  <a:srgbClr val="C00000"/>
                </a:solidFill>
              </a:rPr>
              <a:t>任何技术都有其适用的问题范围</a:t>
            </a:r>
            <a:r>
              <a:rPr lang="zh-CN" altLang="en-US"/>
              <a:t>，如何选择取决于</a:t>
            </a:r>
            <a:r>
              <a:rPr lang="zh-CN" altLang="en-US" b="1">
                <a:solidFill>
                  <a:srgbClr val="C00000"/>
                </a:solidFill>
              </a:rPr>
              <a:t>问题</a:t>
            </a:r>
            <a:r>
              <a:rPr lang="zh-CN" altLang="en-US"/>
              <a:t>（要理解问题）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03">
                                            <p:txEl>
                                              <p:pRg st="4" end="4"/>
                                            </p:txEl>
                                          </p:spTgt>
                                        </p:tgtEl>
                                        <p:attrNameLst>
                                          <p:attrName>style.visibility</p:attrName>
                                        </p:attrNameLst>
                                      </p:cBhvr>
                                      <p:to>
                                        <p:strVal val="visible"/>
                                      </p:to>
                                    </p:set>
                                    <p:animEffect transition="in" filter="blinds(horizontal)">
                                      <p:cBhvr>
                                        <p:cTn id="7" dur="500"/>
                                        <p:tgtEl>
                                          <p:spTgt spid="30720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203">
                                            <p:txEl>
                                              <p:pRg st="6" end="6"/>
                                            </p:txEl>
                                          </p:spTgt>
                                        </p:tgtEl>
                                        <p:attrNameLst>
                                          <p:attrName>style.visibility</p:attrName>
                                        </p:attrNameLst>
                                      </p:cBhvr>
                                      <p:to>
                                        <p:strVal val="visible"/>
                                      </p:to>
                                    </p:set>
                                    <p:animEffect transition="in" filter="blinds(horizontal)">
                                      <p:cBhvr>
                                        <p:cTn id="12" dur="500"/>
                                        <p:tgtEl>
                                          <p:spTgt spid="30720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7203">
                                            <p:txEl>
                                              <p:pRg st="7" end="7"/>
                                            </p:txEl>
                                          </p:spTgt>
                                        </p:tgtEl>
                                        <p:attrNameLst>
                                          <p:attrName>style.visibility</p:attrName>
                                        </p:attrNameLst>
                                      </p:cBhvr>
                                      <p:to>
                                        <p:strVal val="visible"/>
                                      </p:to>
                                    </p:set>
                                    <p:animEffect transition="in" filter="blinds(horizontal)">
                                      <p:cBhvr>
                                        <p:cTn id="17" dur="500"/>
                                        <p:tgtEl>
                                          <p:spTgt spid="307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a:extLst>
              <a:ext uri="{FF2B5EF4-FFF2-40B4-BE49-F238E27FC236}">
                <a16:creationId xmlns:a16="http://schemas.microsoft.com/office/drawing/2014/main" id="{6848267C-B760-E82E-E93B-B724D680403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anose="02010600030101010101" pitchFamily="2" charset="-122"/>
              </a:defRPr>
            </a:lvl9pPr>
          </a:lstStyle>
          <a:p>
            <a:fld id="{1E1480BC-F6FB-43FA-8031-CE35904CF6DF}" type="slidenum">
              <a:rPr lang="en-US" altLang="zh-CN" sz="1800" b="0"/>
              <a:pPr/>
              <a:t>9</a:t>
            </a:fld>
            <a:endParaRPr lang="en-US" altLang="zh-CN" sz="1800" b="0"/>
          </a:p>
        </p:txBody>
      </p:sp>
      <p:sp>
        <p:nvSpPr>
          <p:cNvPr id="17410" name="Rectangle 2">
            <a:extLst>
              <a:ext uri="{FF2B5EF4-FFF2-40B4-BE49-F238E27FC236}">
                <a16:creationId xmlns:a16="http://schemas.microsoft.com/office/drawing/2014/main" id="{08FD832F-F3E4-1473-19DE-3FE3C7DFFE58}"/>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7411" name="Rectangle 3">
            <a:extLst>
              <a:ext uri="{FF2B5EF4-FFF2-40B4-BE49-F238E27FC236}">
                <a16:creationId xmlns:a16="http://schemas.microsoft.com/office/drawing/2014/main" id="{ABAF1BF5-45C5-2AB1-BC9A-258ADC723B2B}"/>
              </a:ext>
            </a:extLst>
          </p:cNvPr>
          <p:cNvSpPr>
            <a:spLocks noGrp="1" noChangeArrowheads="1"/>
          </p:cNvSpPr>
          <p:nvPr>
            <p:ph idx="1"/>
          </p:nvPr>
        </p:nvSpPr>
        <p:spPr>
          <a:xfrm>
            <a:off x="685800" y="1066800"/>
            <a:ext cx="7772400" cy="4738688"/>
          </a:xfrm>
        </p:spPr>
        <p:txBody>
          <a:bodyPr/>
          <a:lstStyle/>
          <a:p>
            <a:pPr eaLnBrk="1" hangingPunct="1"/>
            <a:r>
              <a:rPr lang="zh-CN" altLang="en-US"/>
              <a:t>对于许多现实问题（如</a:t>
            </a:r>
            <a:r>
              <a:rPr lang="zh-CN" altLang="en-US" b="1">
                <a:solidFill>
                  <a:srgbClr val="C00000"/>
                </a:solidFill>
              </a:rPr>
              <a:t>设计问题</a:t>
            </a:r>
            <a:r>
              <a:rPr lang="zh-CN" altLang="en-US"/>
              <a:t>）</a:t>
            </a:r>
          </a:p>
          <a:p>
            <a:pPr lvl="1" eaLnBrk="1" hangingPunct="1"/>
            <a:r>
              <a:rPr lang="zh-CN" altLang="en-US"/>
              <a:t>难以定义问题求解的目标</a:t>
            </a:r>
            <a:endParaRPr lang="en-US" altLang="zh-CN"/>
          </a:p>
          <a:p>
            <a:pPr lvl="1" eaLnBrk="1" hangingPunct="1">
              <a:buFontTx/>
              <a:buNone/>
            </a:pPr>
            <a:endParaRPr lang="zh-CN" altLang="en-US"/>
          </a:p>
          <a:p>
            <a:pPr lvl="1" eaLnBrk="1" hangingPunct="1"/>
            <a:r>
              <a:rPr lang="zh-CN" altLang="en-US"/>
              <a:t>解决此类问题的有效措施是采用</a:t>
            </a:r>
            <a:r>
              <a:rPr lang="zh-CN" altLang="en-US" b="1">
                <a:solidFill>
                  <a:srgbClr val="C00000"/>
                </a:solidFill>
              </a:rPr>
              <a:t>概念化</a:t>
            </a:r>
            <a:r>
              <a:rPr lang="zh-CN" altLang="en-US"/>
              <a:t>和</a:t>
            </a:r>
            <a:r>
              <a:rPr lang="zh-CN" altLang="en-US" b="1">
                <a:solidFill>
                  <a:srgbClr val="C00000"/>
                </a:solidFill>
              </a:rPr>
              <a:t>迭代</a:t>
            </a:r>
          </a:p>
          <a:p>
            <a:pPr lvl="2" eaLnBrk="1" hangingPunct="1"/>
            <a:r>
              <a:rPr lang="zh-CN" altLang="en-US">
                <a:solidFill>
                  <a:srgbClr val="0070C0"/>
                </a:solidFill>
              </a:rPr>
              <a:t>概念化已知的问题特征和已知的设计知识帮助定义目标</a:t>
            </a:r>
            <a:endParaRPr lang="en-US" altLang="zh-CN">
              <a:solidFill>
                <a:srgbClr val="0070C0"/>
              </a:solidFill>
            </a:endParaRPr>
          </a:p>
          <a:p>
            <a:pPr lvl="2" eaLnBrk="1" hangingPunct="1">
              <a:buFont typeface="Wingdings" panose="05000000000000000000" pitchFamily="2" charset="2"/>
              <a:buNone/>
            </a:pPr>
            <a:endParaRPr lang="zh-CN" altLang="en-US"/>
          </a:p>
          <a:p>
            <a:pPr lvl="3" eaLnBrk="1" hangingPunct="1">
              <a:lnSpc>
                <a:spcPct val="120000"/>
              </a:lnSpc>
            </a:pPr>
            <a:r>
              <a:rPr lang="zh-CN" altLang="en-US"/>
              <a:t>例如：分析现有的驾驶指引方法的问题帮助发现关键可用性问题是使司机能集中于驾驶，因此可采用语音提示</a:t>
            </a:r>
          </a:p>
        </p:txBody>
      </p:sp>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0</TotalTime>
  <Words>7109</Words>
  <Application>Microsoft Office PowerPoint</Application>
  <PresentationFormat>全屏显示(4:3)</PresentationFormat>
  <Paragraphs>779</Paragraphs>
  <Slides>75</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75</vt:i4>
      </vt:variant>
    </vt:vector>
  </HeadingPairs>
  <TitlesOfParts>
    <vt:vector size="94" baseType="lpstr">
      <vt:lpstr>Arial</vt:lpstr>
      <vt:lpstr>宋体</vt:lpstr>
      <vt:lpstr>Wingdings</vt:lpstr>
      <vt:lpstr>Times New Roman</vt:lpstr>
      <vt:lpstr>黑体</vt:lpstr>
      <vt:lpstr>楷体_GB2312</vt:lpstr>
      <vt:lpstr>华文行楷</vt:lpstr>
      <vt:lpstr>华文新魏</vt:lpstr>
      <vt:lpstr>Verdana</vt:lpstr>
      <vt:lpstr>微软雅黑</vt:lpstr>
      <vt:lpstr>Arial Unicode MS</vt:lpstr>
      <vt:lpstr>新宋体</vt:lpstr>
      <vt:lpstr>华文隶书</vt:lpstr>
      <vt:lpstr>华文宋体</vt:lpstr>
      <vt:lpstr>华文楷体</vt:lpstr>
      <vt:lpstr>Calibri</vt:lpstr>
      <vt:lpstr>hua-tutorial-ch</vt:lpstr>
      <vt:lpstr>Microsoft Word 97 - 2003 Document</vt:lpstr>
      <vt:lpstr>Visio.Drawing.11</vt:lpstr>
      <vt:lpstr>交互设计—超越人机交互           第 2 章 理解与概念化交互</vt:lpstr>
      <vt:lpstr>第 2 章 理解与概念化交互</vt:lpstr>
      <vt:lpstr>2.1 引言</vt:lpstr>
      <vt:lpstr>2.1 引言</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2.3 概念模型</vt:lpstr>
      <vt:lpstr>2.3 概念模型</vt:lpstr>
      <vt:lpstr>PowerPoint 演示文稿</vt:lpstr>
      <vt:lpstr>2.3 概念模型</vt:lpstr>
      <vt:lpstr>2.3 概念模型</vt:lpstr>
      <vt:lpstr>2.3 概念模型</vt:lpstr>
      <vt:lpstr>PowerPoint 演示文稿</vt:lpstr>
      <vt:lpstr>2.3 概念模型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PowerPoint 演示文稿</vt:lpstr>
      <vt:lpstr>2.3.2 基于对象的概念模型</vt:lpstr>
      <vt:lpstr>2.3.2 基于对象的概念模型</vt:lpstr>
      <vt:lpstr>PowerPoint 演示文稿</vt:lpstr>
      <vt:lpstr>2.3.2 基于对象的概念模型</vt:lpstr>
      <vt:lpstr>2.3.3 概念模型的应用</vt:lpstr>
      <vt:lpstr>2.3.3 概念模型的应用</vt:lpstr>
      <vt:lpstr>2.3.3 概念模型的应用</vt:lpstr>
      <vt:lpstr>PowerPoint 演示文稿</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2.6 从概念模型到实际设计</vt:lpstr>
      <vt:lpstr>2.6 从概念模型到实际设计</vt:lpstr>
      <vt:lpstr>2.6 从概念模型到实际设计</vt:lpstr>
      <vt:lpstr>2.6 从概念模型到实际设计</vt:lpstr>
      <vt:lpstr>2.6 从概念模型到实际设计</vt:lpstr>
      <vt:lpstr>2.6 从概念模型到实际设计</vt:lpstr>
      <vt:lpstr>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Qingyi Hua</dc:creator>
  <cp:lastModifiedBy>庞 晓宇</cp:lastModifiedBy>
  <cp:revision>273</cp:revision>
  <dcterms:created xsi:type="dcterms:W3CDTF">2007-07-28T02:17:48Z</dcterms:created>
  <dcterms:modified xsi:type="dcterms:W3CDTF">2023-05-03T17:29:12Z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